
<file path=[Content_Types].xml><?xml version="1.0" encoding="utf-8"?>
<Types xmlns="http://schemas.openxmlformats.org/package/2006/content-types">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329" r:id="rId3"/>
    <p:sldId id="343" r:id="rId4"/>
    <p:sldId id="257" r:id="rId5"/>
    <p:sldId id="340" r:id="rId6"/>
    <p:sldId id="344" r:id="rId7"/>
    <p:sldId id="260" r:id="rId8"/>
    <p:sldId id="330" r:id="rId9"/>
    <p:sldId id="262" r:id="rId10"/>
    <p:sldId id="345" r:id="rId11"/>
    <p:sldId id="331" r:id="rId12"/>
    <p:sldId id="263" r:id="rId13"/>
    <p:sldId id="332" r:id="rId14"/>
    <p:sldId id="341" r:id="rId15"/>
    <p:sldId id="265" r:id="rId16"/>
    <p:sldId id="268" r:id="rId17"/>
    <p:sldId id="269" r:id="rId18"/>
    <p:sldId id="270" r:id="rId19"/>
    <p:sldId id="346" r:id="rId20"/>
    <p:sldId id="271" r:id="rId21"/>
    <p:sldId id="273" r:id="rId22"/>
    <p:sldId id="274" r:id="rId23"/>
    <p:sldId id="275" r:id="rId24"/>
    <p:sldId id="352" r:id="rId25"/>
    <p:sldId id="276" r:id="rId26"/>
    <p:sldId id="347" r:id="rId27"/>
    <p:sldId id="277" r:id="rId28"/>
    <p:sldId id="333" r:id="rId29"/>
    <p:sldId id="278" r:id="rId30"/>
    <p:sldId id="348" r:id="rId31"/>
    <p:sldId id="360" r:id="rId32"/>
    <p:sldId id="279" r:id="rId33"/>
    <p:sldId id="334" r:id="rId34"/>
    <p:sldId id="280" r:id="rId35"/>
    <p:sldId id="282" r:id="rId36"/>
    <p:sldId id="283" r:id="rId37"/>
    <p:sldId id="284" r:id="rId38"/>
    <p:sldId id="353" r:id="rId39"/>
    <p:sldId id="289" r:id="rId40"/>
    <p:sldId id="358" r:id="rId41"/>
    <p:sldId id="291" r:id="rId42"/>
    <p:sldId id="293" r:id="rId43"/>
    <p:sldId id="294" r:id="rId44"/>
    <p:sldId id="336" r:id="rId45"/>
    <p:sldId id="295" r:id="rId46"/>
    <p:sldId id="337" r:id="rId47"/>
    <p:sldId id="354" r:id="rId48"/>
    <p:sldId id="296" r:id="rId49"/>
    <p:sldId id="349" r:id="rId50"/>
    <p:sldId id="361" r:id="rId51"/>
    <p:sldId id="299" r:id="rId52"/>
    <p:sldId id="300" r:id="rId53"/>
    <p:sldId id="301" r:id="rId54"/>
    <p:sldId id="350" r:id="rId55"/>
    <p:sldId id="302" r:id="rId56"/>
    <p:sldId id="303" r:id="rId57"/>
    <p:sldId id="304" r:id="rId58"/>
    <p:sldId id="305" r:id="rId59"/>
    <p:sldId id="342" r:id="rId60"/>
    <p:sldId id="338" r:id="rId61"/>
    <p:sldId id="309" r:id="rId62"/>
    <p:sldId id="310" r:id="rId63"/>
    <p:sldId id="339" r:id="rId64"/>
    <p:sldId id="351" r:id="rId65"/>
    <p:sldId id="312" r:id="rId66"/>
    <p:sldId id="313" r:id="rId67"/>
    <p:sldId id="355" r:id="rId68"/>
    <p:sldId id="357" r:id="rId69"/>
    <p:sldId id="356" r:id="rId70"/>
    <p:sldId id="321" r:id="rId71"/>
    <p:sldId id="322" r:id="rId72"/>
    <p:sldId id="323" r:id="rId73"/>
    <p:sldId id="324" r:id="rId74"/>
    <p:sldId id="325" r:id="rId75"/>
    <p:sldId id="326" r:id="rId76"/>
    <p:sldId id="359"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sorterViewPr>
    <p:cViewPr varScale="1">
      <p:scale>
        <a:sx n="100" d="100"/>
        <a:sy n="100" d="100"/>
      </p:scale>
      <p:origin x="0" y="-2257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42D8E5-3393-4036-8E7A-989CC0FEC5D8}" type="datetimeFigureOut">
              <a:rPr lang="zh-CN" altLang="en-US" smtClean="0"/>
              <a:t>2023/10/31 Tuesday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30CD9-69F6-46CC-BF91-B3E9F41C60EF}" type="slidenum">
              <a:rPr lang="zh-CN" altLang="en-US" smtClean="0"/>
              <a:t>‹#›</a:t>
            </a:fld>
            <a:endParaRPr lang="zh-CN" altLang="en-US"/>
          </a:p>
        </p:txBody>
      </p:sp>
    </p:spTree>
    <p:extLst>
      <p:ext uri="{BB962C8B-B14F-4D97-AF65-F5344CB8AC3E}">
        <p14:creationId xmlns:p14="http://schemas.microsoft.com/office/powerpoint/2010/main" val="2831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信号转导非常复杂，延续上次课内容，进一步探讨影响肿瘤的信号通路</a:t>
            </a:r>
            <a:endParaRPr lang="zh-CN" altLang="en-US" dirty="0"/>
          </a:p>
        </p:txBody>
      </p:sp>
      <p:sp>
        <p:nvSpPr>
          <p:cNvPr id="4" name="Slide Number Placeholder 3"/>
          <p:cNvSpPr>
            <a:spLocks noGrp="1"/>
          </p:cNvSpPr>
          <p:nvPr>
            <p:ph type="sldNum" sz="quarter" idx="10"/>
          </p:nvPr>
        </p:nvSpPr>
        <p:spPr/>
        <p:txBody>
          <a:bodyPr/>
          <a:lstStyle/>
          <a:p>
            <a:fld id="{87C30CD9-69F6-46CC-BF91-B3E9F41C60EF}" type="slidenum">
              <a:rPr lang="zh-CN" altLang="en-US" smtClean="0"/>
              <a:t>1</a:t>
            </a:fld>
            <a:endParaRPr lang="zh-CN" altLang="en-US"/>
          </a:p>
        </p:txBody>
      </p:sp>
    </p:spTree>
    <p:extLst>
      <p:ext uri="{BB962C8B-B14F-4D97-AF65-F5344CB8AC3E}">
        <p14:creationId xmlns:p14="http://schemas.microsoft.com/office/powerpoint/2010/main" val="142814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D798BB-4BD2-4BCB-8E7C-7F7A8C3BBDAC}" type="slidenum">
              <a:rPr lang="en-US" altLang="zh-CN"/>
              <a:pPr/>
              <a:t>12</a:t>
            </a:fld>
            <a:endParaRPr lang="en-US" altLang="zh-CN"/>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65075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881180-873E-4421-98DC-0FE605B4B0E8}" type="slidenum">
              <a:rPr lang="en-US" altLang="zh-CN"/>
              <a:pPr/>
              <a:t>15</a:t>
            </a:fld>
            <a:endParaRPr lang="en-US" altLang="zh-CN"/>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r>
              <a:rPr lang="en-US" altLang="zh-CN" dirty="0" err="1" smtClean="0"/>
              <a:t>Src</a:t>
            </a:r>
            <a:r>
              <a:rPr lang="zh-CN" altLang="en-US" dirty="0" smtClean="0"/>
              <a:t>是研究</a:t>
            </a:r>
            <a:r>
              <a:rPr lang="en-US" altLang="zh-CN" dirty="0" smtClean="0"/>
              <a:t>tyrosine kinase</a:t>
            </a:r>
            <a:r>
              <a:rPr lang="zh-CN" altLang="en-US" dirty="0" smtClean="0"/>
              <a:t>的祖宗，许多结构域都是以</a:t>
            </a:r>
            <a:r>
              <a:rPr lang="en-US" altLang="zh-CN" dirty="0" err="1" smtClean="0"/>
              <a:t>src</a:t>
            </a:r>
            <a:r>
              <a:rPr lang="zh-CN" altLang="en-US" dirty="0" smtClean="0"/>
              <a:t>同源命名的，如：</a:t>
            </a:r>
            <a:r>
              <a:rPr lang="en-US" altLang="zh-CN" sz="1200" b="0" i="0" u="none" strike="noStrike" kern="1200" baseline="0" dirty="0" err="1" smtClean="0">
                <a:solidFill>
                  <a:schemeClr val="tx1"/>
                </a:solidFill>
                <a:latin typeface="+mn-lt"/>
                <a:ea typeface="+mn-ea"/>
                <a:cs typeface="+mn-cs"/>
              </a:rPr>
              <a:t>Src</a:t>
            </a:r>
            <a:r>
              <a:rPr lang="en-US" altLang="zh-CN" sz="1200" b="0" i="0" u="none" strike="noStrike" kern="1200" baseline="0" dirty="0" smtClean="0">
                <a:solidFill>
                  <a:schemeClr val="tx1"/>
                </a:solidFill>
                <a:latin typeface="+mn-lt"/>
                <a:ea typeface="+mn-ea"/>
                <a:cs typeface="+mn-cs"/>
              </a:rPr>
              <a:t> homology domains 1, 2, and 3 (SH1, SH2, and SH3)</a:t>
            </a:r>
            <a:endParaRPr lang="zh-CN" altLang="zh-CN" dirty="0"/>
          </a:p>
        </p:txBody>
      </p:sp>
    </p:spTree>
    <p:extLst>
      <p:ext uri="{BB962C8B-B14F-4D97-AF65-F5344CB8AC3E}">
        <p14:creationId xmlns:p14="http://schemas.microsoft.com/office/powerpoint/2010/main" val="1372879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92E0A6-88AA-4DF9-B0D3-2243EC20C5B0}" type="slidenum">
              <a:rPr lang="en-US" altLang="zh-CN"/>
              <a:pPr/>
              <a:t>16</a:t>
            </a:fld>
            <a:endParaRPr lang="en-US" altLang="zh-CN"/>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6516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2DE369-E1FF-4829-862C-B1DAFD8B5066}" type="slidenum">
              <a:rPr lang="en-US" altLang="zh-CN"/>
              <a:pPr/>
              <a:t>17</a:t>
            </a:fld>
            <a:endParaRPr lang="en-US" altLang="zh-CN"/>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31051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28C8FD-7D46-4472-8332-F5B1772E59BF}" type="slidenum">
              <a:rPr lang="en-US" altLang="zh-CN"/>
              <a:pPr/>
              <a:t>18</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87625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75AF58-9FAF-4932-B488-472E1FC87C6A}" type="slidenum">
              <a:rPr lang="en-US" altLang="zh-CN"/>
              <a:pPr/>
              <a:t>20</a:t>
            </a:fld>
            <a:endParaRPr lang="en-US" altLang="zh-CN"/>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00256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90083-2DE8-4E53-9ACE-73EFC525794F}" type="slidenum">
              <a:rPr lang="en-US" altLang="zh-CN"/>
              <a:pPr/>
              <a:t>21</a:t>
            </a:fld>
            <a:endParaRPr lang="en-US" altLang="zh-CN"/>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89433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B621A3-DEB5-4F7A-8681-236D86080FF1}" type="slidenum">
              <a:rPr lang="en-US" altLang="zh-CN"/>
              <a:pPr/>
              <a:t>22</a:t>
            </a:fld>
            <a:endParaRPr lang="en-US" altLang="zh-CN"/>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r>
              <a:rPr lang="zh-CN" altLang="en-US" dirty="0" smtClean="0"/>
              <a:t>非常复杂，仅供参考</a:t>
            </a:r>
            <a:endParaRPr lang="zh-CN" altLang="zh-CN" dirty="0"/>
          </a:p>
        </p:txBody>
      </p:sp>
    </p:spTree>
    <p:extLst>
      <p:ext uri="{BB962C8B-B14F-4D97-AF65-F5344CB8AC3E}">
        <p14:creationId xmlns:p14="http://schemas.microsoft.com/office/powerpoint/2010/main" val="2289950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B6DC96-970B-46F7-8BEE-D93D6BF92E10}" type="slidenum">
              <a:rPr lang="en-US" altLang="zh-CN"/>
              <a:pPr/>
              <a:t>23</a:t>
            </a:fld>
            <a:endParaRPr lang="en-US" altLang="zh-CN"/>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r>
              <a:rPr lang="zh-CN" altLang="en-US" dirty="0" smtClean="0"/>
              <a:t>可见：</a:t>
            </a:r>
            <a:r>
              <a:rPr lang="en-US" altLang="zh-CN" dirty="0" smtClean="0"/>
              <a:t>1</a:t>
            </a:r>
            <a:r>
              <a:rPr lang="zh-CN" altLang="en-US" dirty="0" smtClean="0"/>
              <a:t>，</a:t>
            </a:r>
            <a:r>
              <a:rPr lang="en-US" altLang="zh-CN" dirty="0" err="1" smtClean="0"/>
              <a:t>Src</a:t>
            </a:r>
            <a:r>
              <a:rPr lang="zh-CN" altLang="en-US" dirty="0" smtClean="0"/>
              <a:t>如何被调控； </a:t>
            </a:r>
            <a:r>
              <a:rPr lang="en-US" altLang="zh-CN" dirty="0" smtClean="0"/>
              <a:t>2</a:t>
            </a:r>
            <a:r>
              <a:rPr lang="zh-CN" altLang="en-US" dirty="0" smtClean="0"/>
              <a:t>， </a:t>
            </a:r>
            <a:r>
              <a:rPr lang="en-US" altLang="zh-CN" dirty="0" err="1" smtClean="0"/>
              <a:t>Src</a:t>
            </a:r>
            <a:r>
              <a:rPr lang="zh-CN" altLang="en-US" dirty="0" smtClean="0"/>
              <a:t>如何参与</a:t>
            </a:r>
            <a:r>
              <a:rPr lang="en-US" altLang="zh-CN" dirty="0" smtClean="0"/>
              <a:t>RTK </a:t>
            </a:r>
            <a:r>
              <a:rPr lang="zh-CN" altLang="en-US" dirty="0" smtClean="0"/>
              <a:t>信号通路； 非常经典！</a:t>
            </a:r>
            <a:endParaRPr lang="zh-CN" altLang="zh-CN" dirty="0"/>
          </a:p>
        </p:txBody>
      </p:sp>
    </p:spTree>
    <p:extLst>
      <p:ext uri="{BB962C8B-B14F-4D97-AF65-F5344CB8AC3E}">
        <p14:creationId xmlns:p14="http://schemas.microsoft.com/office/powerpoint/2010/main" val="4135485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9EB1A-AD24-4A31-8E1A-84A09C6A2213}" type="slidenum">
              <a:rPr lang="en-US" altLang="zh-CN"/>
              <a:pPr/>
              <a:t>25</a:t>
            </a:fld>
            <a:endParaRPr lang="en-US" altLang="zh-CN"/>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65388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最核心的</a:t>
            </a:r>
            <a:r>
              <a:rPr lang="en-US" altLang="zh-CN" dirty="0" smtClean="0"/>
              <a:t>oncogene</a:t>
            </a:r>
            <a:r>
              <a:rPr lang="zh-CN" altLang="en-US" dirty="0" smtClean="0"/>
              <a:t>信号通路 </a:t>
            </a:r>
            <a:r>
              <a:rPr lang="en-US" altLang="zh-CN" dirty="0" smtClean="0"/>
              <a:t>RTK-</a:t>
            </a:r>
            <a:r>
              <a:rPr lang="en-US" altLang="zh-CN" dirty="0" err="1" smtClean="0"/>
              <a:t>Ras</a:t>
            </a:r>
            <a:r>
              <a:rPr lang="zh-CN" altLang="en-US" dirty="0" smtClean="0"/>
              <a:t>通路</a:t>
            </a:r>
            <a:endParaRPr lang="zh-CN" altLang="en-US" dirty="0"/>
          </a:p>
        </p:txBody>
      </p:sp>
      <p:sp>
        <p:nvSpPr>
          <p:cNvPr id="4" name="Slide Number Placeholder 3"/>
          <p:cNvSpPr>
            <a:spLocks noGrp="1"/>
          </p:cNvSpPr>
          <p:nvPr>
            <p:ph type="sldNum" sz="quarter" idx="10"/>
          </p:nvPr>
        </p:nvSpPr>
        <p:spPr/>
        <p:txBody>
          <a:bodyPr/>
          <a:lstStyle/>
          <a:p>
            <a:fld id="{87C30CD9-69F6-46CC-BF91-B3E9F41C60EF}" type="slidenum">
              <a:rPr lang="zh-CN" altLang="en-US" smtClean="0"/>
              <a:t>2</a:t>
            </a:fld>
            <a:endParaRPr lang="zh-CN" altLang="en-US"/>
          </a:p>
        </p:txBody>
      </p:sp>
    </p:spTree>
    <p:extLst>
      <p:ext uri="{BB962C8B-B14F-4D97-AF65-F5344CB8AC3E}">
        <p14:creationId xmlns:p14="http://schemas.microsoft.com/office/powerpoint/2010/main" val="2934077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E71B7D-E9CF-4A75-881D-FB76B53A1A2A}" type="slidenum">
              <a:rPr lang="en-US" altLang="zh-CN"/>
              <a:pPr/>
              <a:t>27</a:t>
            </a:fld>
            <a:endParaRPr lang="en-US" altLang="zh-CN"/>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44615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827D34-0C43-437E-889A-2DD01A33A5E8}" type="slidenum">
              <a:rPr lang="en-US" altLang="zh-CN"/>
              <a:pPr/>
              <a:t>29</a:t>
            </a:fld>
            <a:endParaRPr lang="en-US" altLang="zh-CN"/>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43955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MAPK pathway</a:t>
            </a:r>
            <a:r>
              <a:rPr lang="zh-CN" altLang="en-US" dirty="0" smtClean="0"/>
              <a:t> 研究的比较早，实际上该通路在肿瘤中的变异往往比不上后面提到的</a:t>
            </a:r>
            <a:r>
              <a:rPr lang="en-US" altLang="zh-CN" dirty="0" smtClean="0"/>
              <a:t>PI3K </a:t>
            </a:r>
            <a:r>
              <a:rPr lang="zh-CN" altLang="en-US" dirty="0" smtClean="0"/>
              <a:t>通路，该通路广义上与细胞应急反应相关。值得注意的是</a:t>
            </a:r>
            <a:r>
              <a:rPr lang="en-US" altLang="zh-CN" dirty="0" smtClean="0"/>
              <a:t>B-RAF</a:t>
            </a:r>
            <a:r>
              <a:rPr lang="zh-CN" altLang="en-US" dirty="0" smtClean="0"/>
              <a:t>在</a:t>
            </a:r>
            <a:r>
              <a:rPr lang="en-US" altLang="zh-CN" dirty="0" smtClean="0"/>
              <a:t>melanoma</a:t>
            </a:r>
            <a:r>
              <a:rPr lang="zh-CN" altLang="en-US" dirty="0" smtClean="0"/>
              <a:t>中的变异。</a:t>
            </a:r>
            <a:endParaRPr lang="zh-CN" altLang="en-US" dirty="0"/>
          </a:p>
        </p:txBody>
      </p:sp>
      <p:sp>
        <p:nvSpPr>
          <p:cNvPr id="4" name="Slide Number Placeholder 3"/>
          <p:cNvSpPr>
            <a:spLocks noGrp="1"/>
          </p:cNvSpPr>
          <p:nvPr>
            <p:ph type="sldNum" sz="quarter" idx="10"/>
          </p:nvPr>
        </p:nvSpPr>
        <p:spPr/>
        <p:txBody>
          <a:bodyPr/>
          <a:lstStyle/>
          <a:p>
            <a:fld id="{87C30CD9-69F6-46CC-BF91-B3E9F41C60EF}" type="slidenum">
              <a:rPr lang="zh-CN" altLang="en-US" smtClean="0"/>
              <a:t>30</a:t>
            </a:fld>
            <a:endParaRPr lang="zh-CN" altLang="en-US"/>
          </a:p>
        </p:txBody>
      </p:sp>
    </p:spTree>
    <p:extLst>
      <p:ext uri="{BB962C8B-B14F-4D97-AF65-F5344CB8AC3E}">
        <p14:creationId xmlns:p14="http://schemas.microsoft.com/office/powerpoint/2010/main" val="2227815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9CE0FA-11F0-4440-871F-EAA85D4EA415}" type="slidenum">
              <a:rPr lang="en-US" altLang="zh-CN"/>
              <a:pPr/>
              <a:t>32</a:t>
            </a:fld>
            <a:endParaRPr lang="en-US" altLang="zh-CN"/>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4153738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A29528-F2F5-4AB0-BBFF-A03418A91055}" type="slidenum">
              <a:rPr lang="en-US" altLang="zh-CN"/>
              <a:pPr/>
              <a:t>34</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r>
              <a:rPr lang="en-US" altLang="zh-CN" dirty="0" smtClean="0"/>
              <a:t>PI3K pathway</a:t>
            </a:r>
            <a:r>
              <a:rPr lang="zh-CN" altLang="en-US" dirty="0" smtClean="0"/>
              <a:t>是最重要</a:t>
            </a:r>
            <a:r>
              <a:rPr lang="en-US" altLang="zh-CN" dirty="0" smtClean="0"/>
              <a:t>oncogenic pathway !</a:t>
            </a:r>
            <a:endParaRPr lang="zh-CN" altLang="zh-CN" dirty="0"/>
          </a:p>
        </p:txBody>
      </p:sp>
    </p:spTree>
    <p:extLst>
      <p:ext uri="{BB962C8B-B14F-4D97-AF65-F5344CB8AC3E}">
        <p14:creationId xmlns:p14="http://schemas.microsoft.com/office/powerpoint/2010/main" val="3560387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155C0C-8D8B-4B8D-8937-BFE248A6BB73}" type="slidenum">
              <a:rPr lang="en-US" altLang="zh-CN"/>
              <a:pPr/>
              <a:t>35</a:t>
            </a:fld>
            <a:endParaRPr lang="en-US" altLang="zh-CN"/>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r>
              <a:rPr lang="zh-CN" altLang="en-US" dirty="0" smtClean="0"/>
              <a:t>前面提到细胞内部结构精密复杂，</a:t>
            </a:r>
            <a:endParaRPr lang="zh-CN" altLang="zh-CN" dirty="0"/>
          </a:p>
        </p:txBody>
      </p:sp>
    </p:spTree>
    <p:extLst>
      <p:ext uri="{BB962C8B-B14F-4D97-AF65-F5344CB8AC3E}">
        <p14:creationId xmlns:p14="http://schemas.microsoft.com/office/powerpoint/2010/main" val="3719261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B25B65-70D7-4C57-AB10-258444C7ED30}" type="slidenum">
              <a:rPr lang="en-US" altLang="zh-CN"/>
              <a:pPr/>
              <a:t>36</a:t>
            </a:fld>
            <a:endParaRPr lang="en-US" altLang="zh-CN"/>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教科书上</a:t>
            </a:r>
            <a:r>
              <a:rPr lang="en-US" altLang="zh-CN" sz="1200" b="0" i="0" kern="1200" dirty="0" smtClean="0">
                <a:solidFill>
                  <a:schemeClr val="tx1"/>
                </a:solidFill>
                <a:effectLst/>
                <a:latin typeface="+mn-lt"/>
                <a:ea typeface="+mn-ea"/>
                <a:cs typeface="+mn-cs"/>
              </a:rPr>
              <a:t>Phosphatidylinositol</a:t>
            </a:r>
            <a:r>
              <a:rPr lang="zh-CN" altLang="en-US" sz="1200" b="0" i="0" kern="1200" dirty="0" smtClean="0">
                <a:solidFill>
                  <a:schemeClr val="tx1"/>
                </a:solidFill>
                <a:effectLst/>
                <a:latin typeface="+mn-lt"/>
                <a:ea typeface="+mn-ea"/>
                <a:cs typeface="+mn-cs"/>
              </a:rPr>
              <a:t>分子</a:t>
            </a:r>
            <a:r>
              <a:rPr lang="zh-CN" altLang="en-US" dirty="0" smtClean="0"/>
              <a:t>图片有误，少了第六位的</a:t>
            </a:r>
            <a:r>
              <a:rPr lang="en-US" altLang="zh-CN" dirty="0" smtClean="0"/>
              <a:t>-OH</a:t>
            </a:r>
            <a:r>
              <a:rPr lang="zh-CN" altLang="en-US" dirty="0" smtClean="0"/>
              <a:t>， 后面会提到</a:t>
            </a:r>
            <a:r>
              <a:rPr lang="en-US" altLang="zh-CN" dirty="0" smtClean="0"/>
              <a:t>PTEN</a:t>
            </a:r>
            <a:r>
              <a:rPr lang="zh-CN" altLang="en-US" dirty="0" smtClean="0"/>
              <a:t>催化</a:t>
            </a:r>
            <a:r>
              <a:rPr lang="en-US" altLang="zh-CN" dirty="0" smtClean="0"/>
              <a:t>PI3K</a:t>
            </a:r>
            <a:r>
              <a:rPr lang="zh-CN" altLang="en-US" dirty="0" smtClean="0"/>
              <a:t>的逆反应</a:t>
            </a:r>
            <a:endParaRPr lang="zh-CN" altLang="zh-CN" dirty="0"/>
          </a:p>
        </p:txBody>
      </p:sp>
    </p:spTree>
    <p:extLst>
      <p:ext uri="{BB962C8B-B14F-4D97-AF65-F5344CB8AC3E}">
        <p14:creationId xmlns:p14="http://schemas.microsoft.com/office/powerpoint/2010/main" val="71202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30AD47-56FD-428D-98EA-226946276325}" type="slidenum">
              <a:rPr lang="en-US" altLang="zh-CN"/>
              <a:pPr/>
              <a:t>37</a:t>
            </a:fld>
            <a:endParaRPr lang="en-US" altLang="zh-CN"/>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r>
              <a:rPr lang="zh-CN" altLang="en-US" dirty="0" smtClean="0"/>
              <a:t>从肿瘤</a:t>
            </a:r>
            <a:r>
              <a:rPr lang="en-US" altLang="zh-CN" dirty="0" smtClean="0"/>
              <a:t>genetic alteration</a:t>
            </a:r>
            <a:r>
              <a:rPr lang="zh-CN" altLang="en-US" dirty="0" smtClean="0"/>
              <a:t>角度看，</a:t>
            </a:r>
            <a:r>
              <a:rPr lang="en-US" altLang="zh-CN" dirty="0" smtClean="0"/>
              <a:t>PI3K pathway</a:t>
            </a:r>
            <a:r>
              <a:rPr lang="zh-CN" altLang="en-US" dirty="0" smtClean="0"/>
              <a:t>是最重要的</a:t>
            </a:r>
            <a:r>
              <a:rPr lang="en-US" altLang="zh-CN" dirty="0" smtClean="0"/>
              <a:t>Oncogenic</a:t>
            </a:r>
            <a:r>
              <a:rPr lang="zh-CN" altLang="en-US" dirty="0" smtClean="0"/>
              <a:t> </a:t>
            </a:r>
            <a:r>
              <a:rPr lang="en-US" altLang="zh-CN" dirty="0" smtClean="0"/>
              <a:t>pathway</a:t>
            </a:r>
            <a:endParaRPr lang="zh-CN" altLang="zh-CN" dirty="0"/>
          </a:p>
        </p:txBody>
      </p:sp>
    </p:spTree>
    <p:extLst>
      <p:ext uri="{BB962C8B-B14F-4D97-AF65-F5344CB8AC3E}">
        <p14:creationId xmlns:p14="http://schemas.microsoft.com/office/powerpoint/2010/main" val="3472735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929E64-FF8A-43C7-8450-CA067A84D360}" type="slidenum">
              <a:rPr lang="en-US" altLang="zh-CN"/>
              <a:pPr/>
              <a:t>39</a:t>
            </a:fld>
            <a:endParaRPr lang="en-US" altLang="zh-CN"/>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50038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检验一个基因在癌症中是否重要的金标准： 该基因在人类癌症中是否存在变异，尤其是</a:t>
            </a:r>
            <a:r>
              <a:rPr lang="en-US" altLang="zh-CN" dirty="0" smtClean="0"/>
              <a:t>genetic alteration. RB</a:t>
            </a:r>
            <a:r>
              <a:rPr lang="zh-CN" altLang="en-US" dirty="0" smtClean="0"/>
              <a:t>， </a:t>
            </a:r>
            <a:r>
              <a:rPr lang="en-US" altLang="zh-CN" dirty="0" smtClean="0"/>
              <a:t>P53,</a:t>
            </a:r>
            <a:r>
              <a:rPr lang="en-US" altLang="zh-CN" baseline="0" dirty="0" smtClean="0"/>
              <a:t>  PTEN  are currently the top important tumor suppressor. </a:t>
            </a:r>
            <a:endParaRPr lang="zh-CN" altLang="en-US" dirty="0"/>
          </a:p>
        </p:txBody>
      </p:sp>
      <p:sp>
        <p:nvSpPr>
          <p:cNvPr id="4" name="Slide Number Placeholder 3"/>
          <p:cNvSpPr>
            <a:spLocks noGrp="1"/>
          </p:cNvSpPr>
          <p:nvPr>
            <p:ph type="sldNum" sz="quarter" idx="10"/>
          </p:nvPr>
        </p:nvSpPr>
        <p:spPr/>
        <p:txBody>
          <a:bodyPr/>
          <a:lstStyle/>
          <a:p>
            <a:fld id="{87C30CD9-69F6-46CC-BF91-B3E9F41C60EF}" type="slidenum">
              <a:rPr lang="zh-CN" altLang="en-US" smtClean="0"/>
              <a:t>40</a:t>
            </a:fld>
            <a:endParaRPr lang="zh-CN" altLang="en-US"/>
          </a:p>
        </p:txBody>
      </p:sp>
    </p:spTree>
    <p:extLst>
      <p:ext uri="{BB962C8B-B14F-4D97-AF65-F5344CB8AC3E}">
        <p14:creationId xmlns:p14="http://schemas.microsoft.com/office/powerpoint/2010/main" val="2237416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细胞内部结构精密复杂，各种蛋白，各种结构 细胞内有序排列，有屋顶（细胞膜），支架（细胞骨架），各类小房间，交通运输，中央控制机构。。。</a:t>
            </a:r>
            <a:endParaRPr lang="zh-CN" altLang="en-US" dirty="0"/>
          </a:p>
        </p:txBody>
      </p:sp>
      <p:sp>
        <p:nvSpPr>
          <p:cNvPr id="4" name="Slide Number Placeholder 3"/>
          <p:cNvSpPr>
            <a:spLocks noGrp="1"/>
          </p:cNvSpPr>
          <p:nvPr>
            <p:ph type="sldNum" sz="quarter" idx="10"/>
          </p:nvPr>
        </p:nvSpPr>
        <p:spPr/>
        <p:txBody>
          <a:bodyPr/>
          <a:lstStyle/>
          <a:p>
            <a:fld id="{87C30CD9-69F6-46CC-BF91-B3E9F41C60EF}" type="slidenum">
              <a:rPr lang="zh-CN" altLang="en-US" smtClean="0"/>
              <a:t>3</a:t>
            </a:fld>
            <a:endParaRPr lang="zh-CN" altLang="en-US"/>
          </a:p>
        </p:txBody>
      </p:sp>
    </p:spTree>
    <p:extLst>
      <p:ext uri="{BB962C8B-B14F-4D97-AF65-F5344CB8AC3E}">
        <p14:creationId xmlns:p14="http://schemas.microsoft.com/office/powerpoint/2010/main" val="1501754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77C519-3796-4B50-A089-EAC8153D05C3}" type="slidenum">
              <a:rPr lang="en-US" altLang="zh-CN"/>
              <a:pPr/>
              <a:t>41</a:t>
            </a:fld>
            <a:endParaRPr lang="en-US" altLang="zh-CN"/>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4037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A96848-906D-4CCC-AF9C-E7226FA67781}" type="slidenum">
              <a:rPr lang="en-US" altLang="zh-CN"/>
              <a:pPr/>
              <a:t>42</a:t>
            </a:fld>
            <a:endParaRPr lang="en-US" altLang="zh-CN"/>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r>
              <a:rPr lang="zh-CN" altLang="en-US" dirty="0" smtClean="0"/>
              <a:t>具体最下游的分子功能供参考</a:t>
            </a:r>
            <a:endParaRPr lang="zh-CN" altLang="zh-CN" dirty="0"/>
          </a:p>
        </p:txBody>
      </p:sp>
    </p:spTree>
    <p:extLst>
      <p:ext uri="{BB962C8B-B14F-4D97-AF65-F5344CB8AC3E}">
        <p14:creationId xmlns:p14="http://schemas.microsoft.com/office/powerpoint/2010/main" val="3679565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746902-BB24-4B9B-B60B-4264C87B628F}" type="slidenum">
              <a:rPr lang="en-US" altLang="zh-CN"/>
              <a:pPr/>
              <a:t>43</a:t>
            </a:fld>
            <a:endParaRPr lang="en-US" altLang="zh-CN"/>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zh-CN" altLang="en-US" dirty="0" smtClean="0"/>
              <a:t>实践检验真理，变异检验基因重要性</a:t>
            </a:r>
            <a:endParaRPr lang="zh-CN" altLang="zh-CN" dirty="0"/>
          </a:p>
        </p:txBody>
      </p:sp>
    </p:spTree>
    <p:extLst>
      <p:ext uri="{BB962C8B-B14F-4D97-AF65-F5344CB8AC3E}">
        <p14:creationId xmlns:p14="http://schemas.microsoft.com/office/powerpoint/2010/main" val="1563931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DE1C2-B2B1-471B-A6B1-1894D13BF499}" type="slidenum">
              <a:rPr lang="en-US" altLang="zh-CN"/>
              <a:pPr/>
              <a:t>45</a:t>
            </a:fld>
            <a:endParaRPr lang="en-US" altLang="zh-CN"/>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7601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err="1" smtClean="0"/>
              <a:t>Jak</a:t>
            </a:r>
            <a:r>
              <a:rPr lang="en-US" altLang="zh-CN" sz="1200" dirty="0" smtClean="0"/>
              <a:t>-STAT pathway</a:t>
            </a:r>
            <a:r>
              <a:rPr lang="zh-CN" altLang="en-US" sz="1200" dirty="0" smtClean="0"/>
              <a:t> </a:t>
            </a:r>
            <a:r>
              <a:rPr lang="en-US" altLang="zh-CN" sz="1200" dirty="0" smtClean="0"/>
              <a:t>in blood</a:t>
            </a:r>
            <a:r>
              <a:rPr lang="zh-CN" altLang="en-US" sz="1200" dirty="0" smtClean="0"/>
              <a:t> </a:t>
            </a:r>
            <a:r>
              <a:rPr lang="en-US" altLang="zh-CN" sz="1200" dirty="0" smtClean="0"/>
              <a:t>cancer and others…</a:t>
            </a:r>
            <a:endParaRPr lang="zh-CN" altLang="en-US" dirty="0"/>
          </a:p>
        </p:txBody>
      </p:sp>
      <p:sp>
        <p:nvSpPr>
          <p:cNvPr id="4" name="Slide Number Placeholder 3"/>
          <p:cNvSpPr>
            <a:spLocks noGrp="1"/>
          </p:cNvSpPr>
          <p:nvPr>
            <p:ph type="sldNum" sz="quarter" idx="10"/>
          </p:nvPr>
        </p:nvSpPr>
        <p:spPr/>
        <p:txBody>
          <a:bodyPr/>
          <a:lstStyle/>
          <a:p>
            <a:fld id="{87C30CD9-69F6-46CC-BF91-B3E9F41C60EF}" type="slidenum">
              <a:rPr lang="zh-CN" altLang="en-US" smtClean="0"/>
              <a:t>46</a:t>
            </a:fld>
            <a:endParaRPr lang="zh-CN" altLang="en-US"/>
          </a:p>
        </p:txBody>
      </p:sp>
    </p:spTree>
    <p:extLst>
      <p:ext uri="{BB962C8B-B14F-4D97-AF65-F5344CB8AC3E}">
        <p14:creationId xmlns:p14="http://schemas.microsoft.com/office/powerpoint/2010/main" val="259699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教科书写的详细，总结概括如下</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87C30CD9-69F6-46CC-BF91-B3E9F41C60EF}" type="slidenum">
              <a:rPr lang="zh-CN" altLang="en-US" smtClean="0"/>
              <a:t>47</a:t>
            </a:fld>
            <a:endParaRPr lang="zh-CN" altLang="en-US"/>
          </a:p>
        </p:txBody>
      </p:sp>
    </p:spTree>
    <p:extLst>
      <p:ext uri="{BB962C8B-B14F-4D97-AF65-F5344CB8AC3E}">
        <p14:creationId xmlns:p14="http://schemas.microsoft.com/office/powerpoint/2010/main" val="4213419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7B7D6B-4521-492B-BFB2-72C6F5C2816D}" type="slidenum">
              <a:rPr lang="en-US" altLang="zh-CN"/>
              <a:pPr/>
              <a:t>48</a:t>
            </a:fld>
            <a:endParaRPr lang="en-US" altLang="zh-CN"/>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00383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359F3-C936-4334-A232-7170994F46AE}" type="slidenum">
              <a:rPr lang="en-US" altLang="zh-CN"/>
              <a:pPr/>
              <a:t>51</a:t>
            </a:fld>
            <a:endParaRPr lang="en-US" altLang="zh-CN"/>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r>
              <a:rPr lang="zh-CN" altLang="en-US" dirty="0" smtClean="0"/>
              <a:t>细胞接触依赖性生长的部分分子机制</a:t>
            </a:r>
            <a:endParaRPr lang="zh-CN" altLang="zh-CN" dirty="0"/>
          </a:p>
        </p:txBody>
      </p:sp>
    </p:spTree>
    <p:extLst>
      <p:ext uri="{BB962C8B-B14F-4D97-AF65-F5344CB8AC3E}">
        <p14:creationId xmlns:p14="http://schemas.microsoft.com/office/powerpoint/2010/main" val="2299809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4D3080-A57E-43EC-A677-DE89CD4FE1BC}" type="slidenum">
              <a:rPr lang="en-US" altLang="zh-CN"/>
              <a:pPr/>
              <a:t>52</a:t>
            </a:fld>
            <a:endParaRPr lang="en-US" altLang="zh-CN"/>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zh-CN" altLang="en-US" dirty="0" smtClean="0"/>
              <a:t>许多信号分子特异性聚集在</a:t>
            </a:r>
            <a:r>
              <a:rPr lang="en-US" altLang="zh-CN" dirty="0" smtClean="0"/>
              <a:t>focal adhesion(</a:t>
            </a:r>
            <a:r>
              <a:rPr lang="zh-CN" altLang="en-US" dirty="0" smtClean="0"/>
              <a:t>粘着斑</a:t>
            </a:r>
            <a:r>
              <a:rPr lang="en-US" altLang="zh-CN" dirty="0" smtClean="0"/>
              <a:t>) </a:t>
            </a:r>
            <a:r>
              <a:rPr lang="zh-CN" altLang="en-US" dirty="0" smtClean="0"/>
              <a:t>区域，以应对细胞外环境的变动</a:t>
            </a:r>
            <a:endParaRPr lang="zh-CN" altLang="zh-CN" dirty="0"/>
          </a:p>
        </p:txBody>
      </p:sp>
    </p:spTree>
    <p:extLst>
      <p:ext uri="{BB962C8B-B14F-4D97-AF65-F5344CB8AC3E}">
        <p14:creationId xmlns:p14="http://schemas.microsoft.com/office/powerpoint/2010/main" val="3565124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E4A8F6-28A2-4317-B982-17B8286E4F41}" type="slidenum">
              <a:rPr lang="en-US" altLang="zh-CN"/>
              <a:pPr/>
              <a:t>53</a:t>
            </a:fld>
            <a:endParaRPr lang="en-US" altLang="zh-CN"/>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75144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A7003F-08E9-4335-AC8F-1BBAB3141B4E}" type="slidenum">
              <a:rPr lang="en-US" altLang="zh-CN"/>
              <a:pPr/>
              <a:t>4</a:t>
            </a:fld>
            <a:endParaRPr lang="en-US" altLang="zh-CN"/>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i="1" u="none" strike="noStrike" baseline="0" dirty="0" smtClean="0">
                <a:latin typeface="FrutigerLTStd-LightItalic"/>
              </a:rPr>
              <a:t>Arrowheads </a:t>
            </a:r>
            <a:r>
              <a:rPr lang="en-US" altLang="zh-CN" b="0" i="0" u="none" strike="noStrike" baseline="0" dirty="0" smtClean="0">
                <a:latin typeface="FrutigerLTStd-Light"/>
              </a:rPr>
              <a:t>denote a stimulatory signal, while a line at right angles (a </a:t>
            </a:r>
            <a:r>
              <a:rPr lang="en-US" altLang="zh-CN" b="0" i="1" u="none" strike="noStrike" baseline="0" dirty="0" smtClean="0">
                <a:latin typeface="FrutigerLTStd-LightItalic"/>
              </a:rPr>
              <a:t>crossbar</a:t>
            </a:r>
            <a:r>
              <a:rPr lang="en-US" altLang="zh-CN" b="0" i="0" u="none" strike="noStrike" baseline="0" dirty="0" smtClean="0">
                <a:latin typeface="FrutigerLTStd-Light"/>
              </a:rPr>
              <a:t>) denotes an inhibitory signal.</a:t>
            </a:r>
            <a:endParaRPr lang="zh-CN" altLang="zh-CN" dirty="0"/>
          </a:p>
        </p:txBody>
      </p:sp>
    </p:spTree>
    <p:extLst>
      <p:ext uri="{BB962C8B-B14F-4D97-AF65-F5344CB8AC3E}">
        <p14:creationId xmlns:p14="http://schemas.microsoft.com/office/powerpoint/2010/main" val="2345915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00B06B-3880-46D7-A072-1FF4CD74B0BC}" type="slidenum">
              <a:rPr lang="en-US" altLang="zh-CN"/>
              <a:pPr/>
              <a:t>55</a:t>
            </a:fld>
            <a:endParaRPr lang="en-US" altLang="zh-CN"/>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25547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B753EB-3511-4CAC-B080-D7A01955A1A5}" type="slidenum">
              <a:rPr lang="en-US" altLang="zh-CN"/>
              <a:pPr/>
              <a:t>56</a:t>
            </a:fld>
            <a:endParaRPr lang="en-US" altLang="zh-CN"/>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56623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DD31D8-F539-40A6-B953-9A4150547933}" type="slidenum">
              <a:rPr lang="en-US" altLang="zh-CN"/>
              <a:pPr/>
              <a:t>57</a:t>
            </a:fld>
            <a:endParaRPr lang="en-US" altLang="zh-CN"/>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75230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656CA5-0B3A-437A-B01D-5EDD579B5523}" type="slidenum">
              <a:rPr lang="en-US" altLang="zh-CN"/>
              <a:pPr/>
              <a:t>58</a:t>
            </a:fld>
            <a:endParaRPr lang="en-US" altLang="zh-CN"/>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18312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本校</a:t>
            </a:r>
            <a:r>
              <a:rPr lang="en-US" altLang="zh-CN" dirty="0" err="1" smtClean="0"/>
              <a:t>iHuman</a:t>
            </a:r>
            <a:r>
              <a:rPr lang="en-US" altLang="zh-CN" dirty="0" smtClean="0"/>
              <a:t> </a:t>
            </a:r>
            <a:r>
              <a:rPr lang="zh-CN" altLang="en-US" dirty="0" smtClean="0"/>
              <a:t>研究所专注于研究</a:t>
            </a:r>
            <a:r>
              <a:rPr lang="en-US" altLang="zh-CN" dirty="0" smtClean="0"/>
              <a:t>GPCR,</a:t>
            </a:r>
            <a:r>
              <a:rPr lang="zh-CN" altLang="en-US" dirty="0" smtClean="0"/>
              <a:t> </a:t>
            </a:r>
            <a:r>
              <a:rPr lang="en-US" altLang="zh-CN" dirty="0" smtClean="0"/>
              <a:t>GPCR</a:t>
            </a:r>
            <a:r>
              <a:rPr lang="zh-CN" altLang="en-US" dirty="0" smtClean="0"/>
              <a:t>只是与少量特定类型肿瘤相关</a:t>
            </a:r>
            <a:endParaRPr lang="zh-CN" altLang="en-US" dirty="0"/>
          </a:p>
        </p:txBody>
      </p:sp>
      <p:sp>
        <p:nvSpPr>
          <p:cNvPr id="4" name="Slide Number Placeholder 3"/>
          <p:cNvSpPr>
            <a:spLocks noGrp="1"/>
          </p:cNvSpPr>
          <p:nvPr>
            <p:ph type="sldNum" sz="quarter" idx="10"/>
          </p:nvPr>
        </p:nvSpPr>
        <p:spPr/>
        <p:txBody>
          <a:bodyPr/>
          <a:lstStyle/>
          <a:p>
            <a:fld id="{87C30CD9-69F6-46CC-BF91-B3E9F41C60EF}" type="slidenum">
              <a:rPr lang="zh-CN" altLang="en-US" smtClean="0"/>
              <a:t>60</a:t>
            </a:fld>
            <a:endParaRPr lang="zh-CN" altLang="en-US"/>
          </a:p>
        </p:txBody>
      </p:sp>
    </p:spTree>
    <p:extLst>
      <p:ext uri="{BB962C8B-B14F-4D97-AF65-F5344CB8AC3E}">
        <p14:creationId xmlns:p14="http://schemas.microsoft.com/office/powerpoint/2010/main" val="3788163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934BE6-900B-415B-A52E-BB2984563B4A}" type="slidenum">
              <a:rPr lang="en-US" altLang="zh-CN"/>
              <a:pPr/>
              <a:t>61</a:t>
            </a:fld>
            <a:endParaRPr lang="en-US" altLang="zh-CN"/>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76975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671940-BF71-455F-8178-1E8D43322BC1}" type="slidenum">
              <a:rPr lang="en-US" altLang="zh-CN"/>
              <a:pPr/>
              <a:t>62</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zh-CN" altLang="en-US" dirty="0" smtClean="0"/>
              <a:t>仅供参考</a:t>
            </a:r>
            <a:r>
              <a:rPr lang="en-US" altLang="zh-CN" dirty="0" smtClean="0"/>
              <a:t>,</a:t>
            </a:r>
            <a:r>
              <a:rPr lang="zh-CN" altLang="en-US" dirty="0" smtClean="0"/>
              <a:t>  </a:t>
            </a:r>
            <a:r>
              <a:rPr lang="en-US" altLang="zh-CN" dirty="0" smtClean="0"/>
              <a:t>GPCR</a:t>
            </a:r>
            <a:r>
              <a:rPr lang="zh-CN" altLang="en-US" dirty="0" smtClean="0"/>
              <a:t>只是与少量特定类型肿瘤相关</a:t>
            </a:r>
            <a:endParaRPr lang="zh-CN" altLang="zh-CN" dirty="0"/>
          </a:p>
        </p:txBody>
      </p:sp>
    </p:spTree>
    <p:extLst>
      <p:ext uri="{BB962C8B-B14F-4D97-AF65-F5344CB8AC3E}">
        <p14:creationId xmlns:p14="http://schemas.microsoft.com/office/powerpoint/2010/main" val="3949467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22B604-8D7A-4F5C-869E-DE724D7DACF4}" type="slidenum">
              <a:rPr lang="en-US" altLang="zh-CN"/>
              <a:pPr/>
              <a:t>65</a:t>
            </a:fld>
            <a:endParaRPr lang="en-US" altLang="zh-CN"/>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34648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42505A-D5DB-4678-ABF2-171EABE3A92F}" type="slidenum">
              <a:rPr lang="en-US" altLang="zh-CN"/>
              <a:pPr/>
              <a:t>66</a:t>
            </a:fld>
            <a:endParaRPr lang="en-US" altLang="zh-CN"/>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00327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8C4F02-6496-46CF-B35E-23FE40A174DE}" type="slidenum">
              <a:rPr lang="en-US" altLang="zh-CN"/>
              <a:pPr/>
              <a:t>70</a:t>
            </a:fld>
            <a:endParaRPr lang="en-US" altLang="zh-CN"/>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08303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4400DF-3DFB-4EBF-9AB8-D7D4BC3D3CE5}" type="slidenum">
              <a:rPr lang="en-US" altLang="zh-CN"/>
              <a:pPr/>
              <a:t>7</a:t>
            </a:fld>
            <a:endParaRPr lang="en-US" altLang="zh-CN"/>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11581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3B1312-1362-4BCE-BBC0-54181C886D22}" type="slidenum">
              <a:rPr lang="en-US" altLang="zh-CN"/>
              <a:pPr/>
              <a:t>71</a:t>
            </a:fld>
            <a:endParaRPr lang="en-US" altLang="zh-CN"/>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r>
              <a:rPr lang="zh-CN" altLang="en-US" dirty="0" smtClean="0"/>
              <a:t>另一个例子，供参考</a:t>
            </a:r>
            <a:endParaRPr lang="zh-CN" altLang="zh-CN" dirty="0"/>
          </a:p>
        </p:txBody>
      </p:sp>
    </p:spTree>
    <p:extLst>
      <p:ext uri="{BB962C8B-B14F-4D97-AF65-F5344CB8AC3E}">
        <p14:creationId xmlns:p14="http://schemas.microsoft.com/office/powerpoint/2010/main" val="7936990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FC51C1-B0BF-4B99-B940-C21E08E0768B}" type="slidenum">
              <a:rPr lang="en-US" altLang="zh-CN"/>
              <a:pPr/>
              <a:t>72</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zh-CN" altLang="en-US" dirty="0" smtClean="0"/>
              <a:t>负调节</a:t>
            </a:r>
            <a:r>
              <a:rPr lang="en-US" altLang="zh-CN" dirty="0" smtClean="0"/>
              <a:t>RTK</a:t>
            </a:r>
            <a:r>
              <a:rPr lang="zh-CN" altLang="en-US" dirty="0" smtClean="0"/>
              <a:t>通路的重要机制</a:t>
            </a:r>
            <a:endParaRPr lang="zh-CN" altLang="zh-CN" dirty="0"/>
          </a:p>
        </p:txBody>
      </p:sp>
    </p:spTree>
    <p:extLst>
      <p:ext uri="{BB962C8B-B14F-4D97-AF65-F5344CB8AC3E}">
        <p14:creationId xmlns:p14="http://schemas.microsoft.com/office/powerpoint/2010/main" val="728086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5AF5D6-E88D-4E83-9A6D-549819ED883C}" type="slidenum">
              <a:rPr lang="en-US" altLang="zh-CN"/>
              <a:pPr/>
              <a:t>73</a:t>
            </a:fld>
            <a:endParaRPr lang="en-US" altLang="zh-CN"/>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r>
              <a:rPr lang="en-US" altLang="zh-CN" sz="1200" b="1" i="0" kern="1200" dirty="0" err="1" smtClean="0">
                <a:solidFill>
                  <a:schemeClr val="tx1"/>
                </a:solidFill>
                <a:effectLst/>
                <a:latin typeface="+mn-lt"/>
                <a:ea typeface="+mn-ea"/>
                <a:cs typeface="+mn-cs"/>
              </a:rPr>
              <a:t>Neurofibromin</a:t>
            </a:r>
            <a:r>
              <a:rPr lang="en-US" altLang="zh-CN" sz="1200" b="0" i="0" kern="1200" dirty="0" smtClean="0">
                <a:solidFill>
                  <a:schemeClr val="tx1"/>
                </a:solidFill>
                <a:effectLst/>
                <a:latin typeface="+mn-lt"/>
                <a:ea typeface="+mn-ea"/>
                <a:cs typeface="+mn-cs"/>
              </a:rPr>
              <a:t> is a </a:t>
            </a:r>
            <a:r>
              <a:rPr lang="en-US" altLang="zh-CN" sz="1200" b="0" i="0" kern="1200" dirty="0" err="1" smtClean="0">
                <a:solidFill>
                  <a:schemeClr val="tx1"/>
                </a:solidFill>
                <a:effectLst/>
                <a:latin typeface="+mn-lt"/>
                <a:ea typeface="+mn-ea"/>
                <a:cs typeface="+mn-cs"/>
              </a:rPr>
              <a:t>GTPase</a:t>
            </a:r>
            <a:r>
              <a:rPr lang="en-US" altLang="zh-CN" sz="1200" b="0" i="0" kern="1200" dirty="0" smtClean="0">
                <a:solidFill>
                  <a:schemeClr val="tx1"/>
                </a:solidFill>
                <a:effectLst/>
                <a:latin typeface="+mn-lt"/>
                <a:ea typeface="+mn-ea"/>
                <a:cs typeface="+mn-cs"/>
              </a:rPr>
              <a:t>-activating protein (GAP) that negatively regulates </a:t>
            </a:r>
            <a:r>
              <a:rPr lang="en-US" altLang="zh-CN" sz="1200" b="0" i="0" kern="1200" dirty="0" err="1" smtClean="0">
                <a:solidFill>
                  <a:schemeClr val="tx1"/>
                </a:solidFill>
                <a:effectLst/>
                <a:latin typeface="+mn-lt"/>
                <a:ea typeface="+mn-ea"/>
                <a:cs typeface="+mn-cs"/>
              </a:rPr>
              <a:t>Ras</a:t>
            </a:r>
            <a:r>
              <a:rPr lang="en-US" altLang="zh-CN" sz="1200" b="0" i="0" kern="1200" dirty="0" smtClean="0">
                <a:solidFill>
                  <a:schemeClr val="tx1"/>
                </a:solidFill>
                <a:effectLst/>
                <a:latin typeface="+mn-lt"/>
                <a:ea typeface="+mn-ea"/>
                <a:cs typeface="+mn-cs"/>
              </a:rPr>
              <a:t> pathway activity by accelerating hydrolysis of </a:t>
            </a:r>
            <a:r>
              <a:rPr lang="en-US" altLang="zh-CN" sz="1200" b="0" i="0" kern="1200" dirty="0" err="1" smtClean="0">
                <a:solidFill>
                  <a:schemeClr val="tx1"/>
                </a:solidFill>
                <a:effectLst/>
                <a:latin typeface="+mn-lt"/>
                <a:ea typeface="+mn-ea"/>
                <a:cs typeface="+mn-cs"/>
              </a:rPr>
              <a:t>Ras</a:t>
            </a:r>
            <a:r>
              <a:rPr lang="en-US" altLang="zh-CN" sz="1200" b="0" i="0" kern="1200" dirty="0" smtClean="0">
                <a:solidFill>
                  <a:schemeClr val="tx1"/>
                </a:solidFill>
                <a:effectLst/>
                <a:latin typeface="+mn-lt"/>
                <a:ea typeface="+mn-ea"/>
                <a:cs typeface="+mn-cs"/>
              </a:rPr>
              <a:t>-bound </a:t>
            </a:r>
            <a:r>
              <a:rPr lang="en-US" altLang="zh-CN" sz="1200" b="0" i="0" kern="1200" dirty="0" err="1" smtClean="0">
                <a:solidFill>
                  <a:schemeClr val="tx1"/>
                </a:solidFill>
                <a:effectLst/>
                <a:latin typeface="+mn-lt"/>
                <a:ea typeface="+mn-ea"/>
                <a:cs typeface="+mn-cs"/>
              </a:rPr>
              <a:t>guanosine</a:t>
            </a:r>
            <a:r>
              <a:rPr lang="en-US" altLang="zh-CN" sz="1200" b="0" i="0" kern="1200" dirty="0" smtClean="0">
                <a:solidFill>
                  <a:schemeClr val="tx1"/>
                </a:solidFill>
                <a:effectLst/>
                <a:latin typeface="+mn-lt"/>
                <a:ea typeface="+mn-ea"/>
                <a:cs typeface="+mn-cs"/>
              </a:rPr>
              <a:t> triphosphate (GTP)</a:t>
            </a:r>
            <a:endParaRPr lang="zh-CN" altLang="zh-CN" dirty="0"/>
          </a:p>
        </p:txBody>
      </p:sp>
    </p:spTree>
    <p:extLst>
      <p:ext uri="{BB962C8B-B14F-4D97-AF65-F5344CB8AC3E}">
        <p14:creationId xmlns:p14="http://schemas.microsoft.com/office/powerpoint/2010/main" val="13669831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14C4E6-C7BE-444B-90BD-C411403CBD43}" type="slidenum">
              <a:rPr lang="en-US" altLang="zh-CN"/>
              <a:pPr/>
              <a:t>74</a:t>
            </a:fld>
            <a:endParaRPr lang="en-US" altLang="zh-CN"/>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zh-CN" altLang="en-US" dirty="0" smtClean="0"/>
              <a:t>具体内容仅供参考</a:t>
            </a:r>
            <a:endParaRPr lang="zh-CN" altLang="zh-CN" dirty="0"/>
          </a:p>
        </p:txBody>
      </p:sp>
    </p:spTree>
    <p:extLst>
      <p:ext uri="{BB962C8B-B14F-4D97-AF65-F5344CB8AC3E}">
        <p14:creationId xmlns:p14="http://schemas.microsoft.com/office/powerpoint/2010/main" val="3152164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C21B9A-101B-4DA9-B47B-DF31FF9B4572}" type="slidenum">
              <a:rPr lang="en-US" altLang="zh-CN"/>
              <a:pPr/>
              <a:t>75</a:t>
            </a:fld>
            <a:endParaRPr lang="en-US" altLang="zh-CN"/>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具体内容仅供参考</a:t>
            </a:r>
            <a:endParaRPr lang="zh-CN" altLang="zh-CN" dirty="0" smtClean="0"/>
          </a:p>
          <a:p>
            <a:endParaRPr lang="zh-CN" altLang="zh-CN" dirty="0"/>
          </a:p>
        </p:txBody>
      </p:sp>
    </p:spTree>
    <p:extLst>
      <p:ext uri="{BB962C8B-B14F-4D97-AF65-F5344CB8AC3E}">
        <p14:creationId xmlns:p14="http://schemas.microsoft.com/office/powerpoint/2010/main" val="592911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Ras</a:t>
            </a:r>
            <a:r>
              <a:rPr lang="zh-CN" altLang="en-US" dirty="0" smtClean="0"/>
              <a:t> 和 </a:t>
            </a:r>
            <a:r>
              <a:rPr lang="en-US" altLang="zh-CN" dirty="0" smtClean="0"/>
              <a:t>RTK</a:t>
            </a:r>
            <a:r>
              <a:rPr lang="zh-CN" altLang="en-US" dirty="0" smtClean="0"/>
              <a:t> 在一个信号通路， 这是怎样被发现的</a:t>
            </a:r>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87C30CD9-69F6-46CC-BF91-B3E9F41C60EF}" type="slidenum">
              <a:rPr lang="zh-CN" altLang="en-US" smtClean="0"/>
              <a:t>8</a:t>
            </a:fld>
            <a:endParaRPr lang="zh-CN" altLang="en-US"/>
          </a:p>
        </p:txBody>
      </p:sp>
    </p:spTree>
    <p:extLst>
      <p:ext uri="{BB962C8B-B14F-4D97-AF65-F5344CB8AC3E}">
        <p14:creationId xmlns:p14="http://schemas.microsoft.com/office/powerpoint/2010/main" val="3717630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476858-271D-44D4-9343-AC4920756D96}" type="slidenum">
              <a:rPr lang="en-US" altLang="zh-CN"/>
              <a:pPr/>
              <a:t>9</a:t>
            </a:fld>
            <a:endParaRPr lang="en-US" altLang="zh-CN"/>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23650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如何决定信号通路上下游次序？</a:t>
            </a:r>
            <a:endParaRPr lang="zh-CN" altLang="en-US" dirty="0"/>
          </a:p>
        </p:txBody>
      </p:sp>
      <p:sp>
        <p:nvSpPr>
          <p:cNvPr id="4" name="Slide Number Placeholder 3"/>
          <p:cNvSpPr>
            <a:spLocks noGrp="1"/>
          </p:cNvSpPr>
          <p:nvPr>
            <p:ph type="sldNum" sz="quarter" idx="10"/>
          </p:nvPr>
        </p:nvSpPr>
        <p:spPr/>
        <p:txBody>
          <a:bodyPr/>
          <a:lstStyle/>
          <a:p>
            <a:fld id="{87C30CD9-69F6-46CC-BF91-B3E9F41C60EF}" type="slidenum">
              <a:rPr lang="zh-CN" altLang="en-US" smtClean="0"/>
              <a:t>10</a:t>
            </a:fld>
            <a:endParaRPr lang="zh-CN" altLang="en-US"/>
          </a:p>
        </p:txBody>
      </p:sp>
    </p:spTree>
    <p:extLst>
      <p:ext uri="{BB962C8B-B14F-4D97-AF65-F5344CB8AC3E}">
        <p14:creationId xmlns:p14="http://schemas.microsoft.com/office/powerpoint/2010/main" val="3290739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7C30CD9-69F6-46CC-BF91-B3E9F41C60EF}" type="slidenum">
              <a:rPr lang="zh-CN" altLang="en-US" smtClean="0"/>
              <a:t>11</a:t>
            </a:fld>
            <a:endParaRPr lang="zh-CN" altLang="en-US"/>
          </a:p>
        </p:txBody>
      </p:sp>
    </p:spTree>
    <p:extLst>
      <p:ext uri="{BB962C8B-B14F-4D97-AF65-F5344CB8AC3E}">
        <p14:creationId xmlns:p14="http://schemas.microsoft.com/office/powerpoint/2010/main" val="1375405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EF39E00C-C108-4012-8500-FD812B148E57}" type="datetimeFigureOut">
              <a:rPr lang="zh-CN" altLang="en-US" smtClean="0"/>
              <a:t>2023/10/31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3122255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EF39E00C-C108-4012-8500-FD812B148E57}" type="datetimeFigureOut">
              <a:rPr lang="zh-CN" altLang="en-US" smtClean="0"/>
              <a:t>2023/10/31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3108098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EF39E00C-C108-4012-8500-FD812B148E57}" type="datetimeFigureOut">
              <a:rPr lang="zh-CN" altLang="en-US" smtClean="0"/>
              <a:t>2023/10/31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2997267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EF39E00C-C108-4012-8500-FD812B148E57}" type="datetimeFigureOut">
              <a:rPr lang="zh-CN" altLang="en-US" smtClean="0"/>
              <a:t>2023/10/31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111350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EF39E00C-C108-4012-8500-FD812B148E57}" type="datetimeFigureOut">
              <a:rPr lang="zh-CN" altLang="en-US" smtClean="0"/>
              <a:t>2023/10/31 Tuesday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334572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EF39E00C-C108-4012-8500-FD812B148E57}" type="datetimeFigureOut">
              <a:rPr lang="zh-CN" altLang="en-US" smtClean="0"/>
              <a:t>2023/10/31 Tuesday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3901458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EF39E00C-C108-4012-8500-FD812B148E57}" type="datetimeFigureOut">
              <a:rPr lang="zh-CN" altLang="en-US" smtClean="0"/>
              <a:t>2023/10/31 Tuesday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2559564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EF39E00C-C108-4012-8500-FD812B148E57}" type="datetimeFigureOut">
              <a:rPr lang="zh-CN" altLang="en-US" smtClean="0"/>
              <a:t>2023/10/31 Tuesday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172013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39E00C-C108-4012-8500-FD812B148E57}" type="datetimeFigureOut">
              <a:rPr lang="zh-CN" altLang="en-US" smtClean="0"/>
              <a:t>2023/10/31 Tuesday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1672152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EF39E00C-C108-4012-8500-FD812B148E57}" type="datetimeFigureOut">
              <a:rPr lang="zh-CN" altLang="en-US" smtClean="0"/>
              <a:t>2023/10/31 Tuesday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3748769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EF39E00C-C108-4012-8500-FD812B148E57}" type="datetimeFigureOut">
              <a:rPr lang="zh-CN" altLang="en-US" smtClean="0"/>
              <a:t>2023/10/31 Tuesday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1925029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9E00C-C108-4012-8500-FD812B148E57}" type="datetimeFigureOut">
              <a:rPr lang="zh-CN" altLang="en-US" smtClean="0"/>
              <a:t>2023/10/31 Tuesday</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31580C-B1E9-483A-BECE-DC4B1EDE7AAE}" type="slidenum">
              <a:rPr lang="zh-CN" altLang="en-US" smtClean="0"/>
              <a:t>‹#›</a:t>
            </a:fld>
            <a:endParaRPr lang="zh-CN" altLang="en-US"/>
          </a:p>
        </p:txBody>
      </p:sp>
    </p:spTree>
    <p:extLst>
      <p:ext uri="{BB962C8B-B14F-4D97-AF65-F5344CB8AC3E}">
        <p14:creationId xmlns:p14="http://schemas.microsoft.com/office/powerpoint/2010/main" val="299091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9.xml"/><Relationship Id="rId7"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2.wmf"/><Relationship Id="rId4" Type="http://schemas.openxmlformats.org/officeDocument/2006/relationships/oleObject" Target="../embeddings/oleObject1.bin"/><Relationship Id="rId9" Type="http://schemas.openxmlformats.org/officeDocument/2006/relationships/image" Target="../media/image24.wmf"/></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36.wmf"/><Relationship Id="rId4" Type="http://schemas.openxmlformats.org/officeDocument/2006/relationships/oleObject" Target="../embeddings/oleObject4.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9.wmf"/><Relationship Id="rId5" Type="http://schemas.openxmlformats.org/officeDocument/2006/relationships/oleObject" Target="../embeddings/oleObject7.bin"/><Relationship Id="rId4" Type="http://schemas.openxmlformats.org/officeDocument/2006/relationships/image" Target="../media/image38.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44.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45.wm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08188" y="692133"/>
            <a:ext cx="7431024" cy="2499467"/>
          </a:xfrm>
          <a:prstGeom prst="rect">
            <a:avLst/>
          </a:prstGeom>
        </p:spPr>
        <p:txBody>
          <a:bodyPr wrap="square">
            <a:spAutoFit/>
          </a:bodyPr>
          <a:lstStyle/>
          <a:p>
            <a:pPr algn="ctr">
              <a:lnSpc>
                <a:spcPct val="150000"/>
              </a:lnSpc>
            </a:pPr>
            <a:r>
              <a:rPr lang="en-US" altLang="zh-CN" sz="3600" b="1" dirty="0" smtClean="0"/>
              <a:t>Chapter 6</a:t>
            </a:r>
          </a:p>
          <a:p>
            <a:pPr algn="ctr">
              <a:lnSpc>
                <a:spcPct val="150000"/>
              </a:lnSpc>
            </a:pPr>
            <a:r>
              <a:rPr lang="en-US" altLang="zh-CN" sz="3600" b="1" dirty="0" smtClean="0">
                <a:solidFill>
                  <a:srgbClr val="FF0000"/>
                </a:solidFill>
              </a:rPr>
              <a:t>Cytoplasmic Signaling Circuitry Programs Many of the Traits of Cancer</a:t>
            </a:r>
          </a:p>
        </p:txBody>
      </p:sp>
      <p:sp>
        <p:nvSpPr>
          <p:cNvPr id="4" name="TextBox 3"/>
          <p:cNvSpPr txBox="1"/>
          <p:nvPr/>
        </p:nvSpPr>
        <p:spPr>
          <a:xfrm>
            <a:off x="5135050" y="3644096"/>
            <a:ext cx="1307346" cy="369332"/>
          </a:xfrm>
          <a:prstGeom prst="rect">
            <a:avLst/>
          </a:prstGeom>
          <a:noFill/>
        </p:spPr>
        <p:txBody>
          <a:bodyPr wrap="none" rtlCol="0">
            <a:spAutoFit/>
          </a:bodyPr>
          <a:lstStyle/>
          <a:p>
            <a:r>
              <a:rPr lang="en-US" altLang="zh-CN" dirty="0" smtClean="0"/>
              <a:t>Nov 1, 2023</a:t>
            </a:r>
            <a:endParaRPr lang="zh-CN" altLang="en-US" dirty="0"/>
          </a:p>
        </p:txBody>
      </p:sp>
    </p:spTree>
    <p:extLst>
      <p:ext uri="{BB962C8B-B14F-4D97-AF65-F5344CB8AC3E}">
        <p14:creationId xmlns:p14="http://schemas.microsoft.com/office/powerpoint/2010/main" val="2378238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50711" y="537710"/>
            <a:ext cx="6924331" cy="584775"/>
          </a:xfrm>
          <a:prstGeom prst="rect">
            <a:avLst/>
          </a:prstGeom>
        </p:spPr>
        <p:txBody>
          <a:bodyPr wrap="none">
            <a:spAutoFit/>
          </a:bodyPr>
          <a:lstStyle/>
          <a:p>
            <a:r>
              <a:rPr lang="en-US" altLang="zh-CN" sz="3200" b="1" dirty="0">
                <a:solidFill>
                  <a:srgbClr val="FF0000"/>
                </a:solidFill>
              </a:rPr>
              <a:t>Genetic </a:t>
            </a:r>
            <a:r>
              <a:rPr lang="en-US" altLang="zh-CN" sz="3200" b="1" dirty="0" smtClean="0">
                <a:solidFill>
                  <a:srgbClr val="FF0000"/>
                </a:solidFill>
              </a:rPr>
              <a:t>complementation experiments </a:t>
            </a:r>
            <a:endParaRPr lang="zh-CN" altLang="en-US" sz="3200" b="1" dirty="0">
              <a:solidFill>
                <a:srgbClr val="FF0000"/>
              </a:solidFill>
            </a:endParaRPr>
          </a:p>
        </p:txBody>
      </p:sp>
      <p:sp>
        <p:nvSpPr>
          <p:cNvPr id="4" name="TextBox 3"/>
          <p:cNvSpPr txBox="1"/>
          <p:nvPr/>
        </p:nvSpPr>
        <p:spPr>
          <a:xfrm>
            <a:off x="3773711" y="4742085"/>
            <a:ext cx="3792085" cy="707886"/>
          </a:xfrm>
          <a:prstGeom prst="rect">
            <a:avLst/>
          </a:prstGeom>
          <a:noFill/>
        </p:spPr>
        <p:txBody>
          <a:bodyPr wrap="square" rtlCol="0">
            <a:spAutoFit/>
          </a:bodyPr>
          <a:lstStyle/>
          <a:p>
            <a:r>
              <a:rPr lang="en-US" altLang="zh-CN" sz="2000" i="1" dirty="0" err="1" smtClean="0"/>
              <a:t>Sevenless</a:t>
            </a:r>
            <a:r>
              <a:rPr lang="en-US" altLang="zh-CN" sz="2000" dirty="0" smtClean="0"/>
              <a:t> activation + X mutation </a:t>
            </a:r>
            <a:r>
              <a:rPr lang="en-US" altLang="zh-CN" sz="2000" dirty="0" smtClean="0">
                <a:sym typeface="Wingdings" panose="05000000000000000000" pitchFamily="2" charset="2"/>
              </a:rPr>
              <a:t> loss of 7</a:t>
            </a:r>
            <a:r>
              <a:rPr lang="en-US" altLang="zh-CN" sz="2000" baseline="30000" dirty="0" smtClean="0">
                <a:sym typeface="Wingdings" panose="05000000000000000000" pitchFamily="2" charset="2"/>
              </a:rPr>
              <a:t>th</a:t>
            </a:r>
            <a:r>
              <a:rPr lang="en-US" altLang="zh-CN" sz="2000" dirty="0" smtClean="0">
                <a:sym typeface="Wingdings" panose="05000000000000000000" pitchFamily="2" charset="2"/>
              </a:rPr>
              <a:t> cell</a:t>
            </a:r>
            <a:endParaRPr lang="zh-CN" altLang="en-US" sz="2000" dirty="0"/>
          </a:p>
        </p:txBody>
      </p:sp>
      <p:sp>
        <p:nvSpPr>
          <p:cNvPr id="5" name="TextBox 4"/>
          <p:cNvSpPr txBox="1"/>
          <p:nvPr/>
        </p:nvSpPr>
        <p:spPr>
          <a:xfrm>
            <a:off x="1722044" y="3753639"/>
            <a:ext cx="1936749" cy="461665"/>
          </a:xfrm>
          <a:prstGeom prst="rect">
            <a:avLst/>
          </a:prstGeom>
          <a:noFill/>
        </p:spPr>
        <p:txBody>
          <a:bodyPr wrap="none" rtlCol="0">
            <a:spAutoFit/>
          </a:bodyPr>
          <a:lstStyle/>
          <a:p>
            <a:r>
              <a:rPr lang="en-US" altLang="zh-CN" sz="2400" dirty="0" smtClean="0"/>
              <a:t>Loss of 7</a:t>
            </a:r>
            <a:r>
              <a:rPr lang="en-US" altLang="zh-CN" sz="2400" baseline="30000" dirty="0" smtClean="0"/>
              <a:t>th</a:t>
            </a:r>
            <a:r>
              <a:rPr lang="en-US" altLang="zh-CN" sz="2400" dirty="0" smtClean="0"/>
              <a:t> cell</a:t>
            </a:r>
            <a:endParaRPr lang="zh-CN" altLang="en-US" sz="2400" dirty="0"/>
          </a:p>
        </p:txBody>
      </p:sp>
      <p:sp>
        <p:nvSpPr>
          <p:cNvPr id="6" name="TextBox 5"/>
          <p:cNvSpPr txBox="1"/>
          <p:nvPr/>
        </p:nvSpPr>
        <p:spPr>
          <a:xfrm>
            <a:off x="853199" y="4819504"/>
            <a:ext cx="1561389" cy="461665"/>
          </a:xfrm>
          <a:prstGeom prst="rect">
            <a:avLst/>
          </a:prstGeom>
          <a:noFill/>
        </p:spPr>
        <p:txBody>
          <a:bodyPr wrap="none" rtlCol="0">
            <a:spAutoFit/>
          </a:bodyPr>
          <a:lstStyle/>
          <a:p>
            <a:r>
              <a:rPr lang="en-US" altLang="zh-CN" sz="2400" dirty="0" smtClean="0"/>
              <a:t>X mutation</a:t>
            </a:r>
            <a:endParaRPr lang="zh-CN" altLang="en-US" sz="2400" dirty="0"/>
          </a:p>
        </p:txBody>
      </p:sp>
      <p:sp>
        <p:nvSpPr>
          <p:cNvPr id="8" name="TextBox 7"/>
          <p:cNvSpPr txBox="1"/>
          <p:nvPr/>
        </p:nvSpPr>
        <p:spPr>
          <a:xfrm>
            <a:off x="853199" y="2318442"/>
            <a:ext cx="2588594" cy="461665"/>
          </a:xfrm>
          <a:prstGeom prst="rect">
            <a:avLst/>
          </a:prstGeom>
          <a:noFill/>
        </p:spPr>
        <p:txBody>
          <a:bodyPr wrap="none" rtlCol="0">
            <a:spAutoFit/>
          </a:bodyPr>
          <a:lstStyle/>
          <a:p>
            <a:r>
              <a:rPr lang="en-US" altLang="zh-CN" sz="2400" i="1" dirty="0" err="1" smtClean="0"/>
              <a:t>Sevenless</a:t>
            </a:r>
            <a:r>
              <a:rPr lang="en-US" altLang="zh-CN" sz="2400" dirty="0" smtClean="0"/>
              <a:t> mutation</a:t>
            </a:r>
            <a:endParaRPr lang="zh-CN" altLang="en-US" sz="2400" dirty="0"/>
          </a:p>
        </p:txBody>
      </p:sp>
      <p:cxnSp>
        <p:nvCxnSpPr>
          <p:cNvPr id="12" name="Straight Arrow Connector 11"/>
          <p:cNvCxnSpPr>
            <a:stCxn id="6" idx="0"/>
            <a:endCxn id="5" idx="2"/>
          </p:cNvCxnSpPr>
          <p:nvPr/>
        </p:nvCxnSpPr>
        <p:spPr>
          <a:xfrm flipV="1">
            <a:off x="1633894" y="4215304"/>
            <a:ext cx="1056525" cy="60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5" idx="0"/>
          </p:cNvCxnSpPr>
          <p:nvPr/>
        </p:nvCxnSpPr>
        <p:spPr>
          <a:xfrm>
            <a:off x="2147496" y="2780107"/>
            <a:ext cx="542923" cy="973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8211" y="2133776"/>
            <a:ext cx="1464183" cy="461665"/>
          </a:xfrm>
          <a:prstGeom prst="rect">
            <a:avLst/>
          </a:prstGeom>
          <a:noFill/>
        </p:spPr>
        <p:txBody>
          <a:bodyPr wrap="none" rtlCol="0">
            <a:spAutoFit/>
          </a:bodyPr>
          <a:lstStyle/>
          <a:p>
            <a:r>
              <a:rPr lang="en-US" altLang="zh-CN" sz="2400" dirty="0" err="1" smtClean="0"/>
              <a:t>Sevenless</a:t>
            </a:r>
            <a:r>
              <a:rPr lang="en-US" altLang="zh-CN" sz="2400" dirty="0" smtClean="0"/>
              <a:t> </a:t>
            </a:r>
            <a:endParaRPr lang="zh-CN" altLang="en-US" sz="2400" dirty="0"/>
          </a:p>
        </p:txBody>
      </p:sp>
      <p:sp>
        <p:nvSpPr>
          <p:cNvPr id="16" name="TextBox 15"/>
          <p:cNvSpPr txBox="1"/>
          <p:nvPr/>
        </p:nvSpPr>
        <p:spPr>
          <a:xfrm>
            <a:off x="5065411" y="3194478"/>
            <a:ext cx="344966" cy="461665"/>
          </a:xfrm>
          <a:prstGeom prst="rect">
            <a:avLst/>
          </a:prstGeom>
          <a:noFill/>
        </p:spPr>
        <p:txBody>
          <a:bodyPr wrap="none" rtlCol="0">
            <a:spAutoFit/>
          </a:bodyPr>
          <a:lstStyle/>
          <a:p>
            <a:r>
              <a:rPr lang="en-US" altLang="zh-CN" sz="2400" dirty="0" smtClean="0"/>
              <a:t>X</a:t>
            </a:r>
            <a:endParaRPr lang="zh-CN" altLang="en-US" sz="2400" dirty="0"/>
          </a:p>
        </p:txBody>
      </p:sp>
      <p:sp>
        <p:nvSpPr>
          <p:cNvPr id="17" name="TextBox 16"/>
          <p:cNvSpPr txBox="1"/>
          <p:nvPr/>
        </p:nvSpPr>
        <p:spPr>
          <a:xfrm>
            <a:off x="4339509" y="4255180"/>
            <a:ext cx="2323328" cy="461665"/>
          </a:xfrm>
          <a:prstGeom prst="rect">
            <a:avLst/>
          </a:prstGeom>
          <a:noFill/>
        </p:spPr>
        <p:txBody>
          <a:bodyPr wrap="none" rtlCol="0">
            <a:spAutoFit/>
          </a:bodyPr>
          <a:lstStyle/>
          <a:p>
            <a:r>
              <a:rPr lang="en-US" altLang="zh-CN" sz="2400" dirty="0" smtClean="0"/>
              <a:t>7</a:t>
            </a:r>
            <a:r>
              <a:rPr lang="en-US" altLang="zh-CN" sz="2400" baseline="30000" dirty="0" smtClean="0"/>
              <a:t>th</a:t>
            </a:r>
            <a:r>
              <a:rPr lang="en-US" altLang="zh-CN" sz="2400" dirty="0" smtClean="0"/>
              <a:t> cell formation</a:t>
            </a:r>
            <a:endParaRPr lang="zh-CN" altLang="en-US" sz="2400" dirty="0"/>
          </a:p>
        </p:txBody>
      </p:sp>
      <p:cxnSp>
        <p:nvCxnSpPr>
          <p:cNvPr id="19" name="Straight Arrow Connector 18"/>
          <p:cNvCxnSpPr>
            <a:stCxn id="15" idx="2"/>
            <a:endCxn id="16" idx="0"/>
          </p:cNvCxnSpPr>
          <p:nvPr/>
        </p:nvCxnSpPr>
        <p:spPr>
          <a:xfrm>
            <a:off x="5220303" y="2595441"/>
            <a:ext cx="17591" cy="59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2"/>
          </p:cNvCxnSpPr>
          <p:nvPr/>
        </p:nvCxnSpPr>
        <p:spPr>
          <a:xfrm flipH="1">
            <a:off x="5217857" y="3656143"/>
            <a:ext cx="20037" cy="59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458772" y="2175306"/>
            <a:ext cx="344966" cy="461665"/>
          </a:xfrm>
          <a:prstGeom prst="rect">
            <a:avLst/>
          </a:prstGeom>
          <a:noFill/>
        </p:spPr>
        <p:txBody>
          <a:bodyPr wrap="none" rtlCol="0">
            <a:spAutoFit/>
          </a:bodyPr>
          <a:lstStyle/>
          <a:p>
            <a:r>
              <a:rPr lang="en-US" altLang="zh-CN" sz="2400" dirty="0" smtClean="0"/>
              <a:t>X</a:t>
            </a:r>
            <a:endParaRPr lang="zh-CN" altLang="en-US" sz="2400" dirty="0"/>
          </a:p>
        </p:txBody>
      </p:sp>
      <p:sp>
        <p:nvSpPr>
          <p:cNvPr id="23" name="TextBox 22"/>
          <p:cNvSpPr txBox="1"/>
          <p:nvPr/>
        </p:nvSpPr>
        <p:spPr>
          <a:xfrm>
            <a:off x="8938692" y="3236008"/>
            <a:ext cx="1395254" cy="461665"/>
          </a:xfrm>
          <a:prstGeom prst="rect">
            <a:avLst/>
          </a:prstGeom>
          <a:noFill/>
        </p:spPr>
        <p:txBody>
          <a:bodyPr wrap="none" rtlCol="0">
            <a:spAutoFit/>
          </a:bodyPr>
          <a:lstStyle/>
          <a:p>
            <a:r>
              <a:rPr lang="en-US" altLang="zh-CN" sz="2400" dirty="0" err="1" smtClean="0"/>
              <a:t>Sevenless</a:t>
            </a:r>
            <a:endParaRPr lang="zh-CN" altLang="en-US" sz="2400" dirty="0"/>
          </a:p>
        </p:txBody>
      </p:sp>
      <p:sp>
        <p:nvSpPr>
          <p:cNvPr id="24" name="TextBox 23"/>
          <p:cNvSpPr txBox="1"/>
          <p:nvPr/>
        </p:nvSpPr>
        <p:spPr>
          <a:xfrm>
            <a:off x="8459678" y="4296710"/>
            <a:ext cx="2323328" cy="461665"/>
          </a:xfrm>
          <a:prstGeom prst="rect">
            <a:avLst/>
          </a:prstGeom>
          <a:noFill/>
        </p:spPr>
        <p:txBody>
          <a:bodyPr wrap="none" rtlCol="0">
            <a:spAutoFit/>
          </a:bodyPr>
          <a:lstStyle/>
          <a:p>
            <a:r>
              <a:rPr lang="en-US" altLang="zh-CN" sz="2400" dirty="0" smtClean="0"/>
              <a:t>7</a:t>
            </a:r>
            <a:r>
              <a:rPr lang="en-US" altLang="zh-CN" sz="2400" baseline="30000" dirty="0" smtClean="0"/>
              <a:t>th</a:t>
            </a:r>
            <a:r>
              <a:rPr lang="en-US" altLang="zh-CN" sz="2400" dirty="0" smtClean="0"/>
              <a:t> cell formation</a:t>
            </a:r>
            <a:endParaRPr lang="zh-CN" altLang="en-US" sz="2400" dirty="0"/>
          </a:p>
        </p:txBody>
      </p:sp>
      <p:cxnSp>
        <p:nvCxnSpPr>
          <p:cNvPr id="25" name="Straight Arrow Connector 24"/>
          <p:cNvCxnSpPr>
            <a:stCxn id="22" idx="2"/>
            <a:endCxn id="23" idx="0"/>
          </p:cNvCxnSpPr>
          <p:nvPr/>
        </p:nvCxnSpPr>
        <p:spPr>
          <a:xfrm>
            <a:off x="9631255" y="2636971"/>
            <a:ext cx="5064" cy="59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3" idx="2"/>
            <a:endCxn id="24" idx="0"/>
          </p:cNvCxnSpPr>
          <p:nvPr/>
        </p:nvCxnSpPr>
        <p:spPr>
          <a:xfrm flipH="1">
            <a:off x="9621342" y="3697673"/>
            <a:ext cx="14977" cy="59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984439" y="4742085"/>
            <a:ext cx="3692449" cy="707886"/>
          </a:xfrm>
          <a:prstGeom prst="rect">
            <a:avLst/>
          </a:prstGeom>
          <a:noFill/>
        </p:spPr>
        <p:txBody>
          <a:bodyPr wrap="square" rtlCol="0">
            <a:spAutoFit/>
          </a:bodyPr>
          <a:lstStyle/>
          <a:p>
            <a:r>
              <a:rPr lang="en-US" altLang="zh-CN" sz="2000" i="1" dirty="0" err="1" smtClean="0"/>
              <a:t>Sevenless</a:t>
            </a:r>
            <a:r>
              <a:rPr lang="en-US" altLang="zh-CN" sz="2000" dirty="0" smtClean="0"/>
              <a:t> activation + X mutation </a:t>
            </a:r>
            <a:r>
              <a:rPr lang="en-US" altLang="zh-CN" sz="2000" dirty="0" smtClean="0">
                <a:sym typeface="Wingdings" panose="05000000000000000000" pitchFamily="2" charset="2"/>
              </a:rPr>
              <a:t> formation of 7</a:t>
            </a:r>
            <a:r>
              <a:rPr lang="en-US" altLang="zh-CN" sz="2000" baseline="30000" dirty="0" smtClean="0">
                <a:sym typeface="Wingdings" panose="05000000000000000000" pitchFamily="2" charset="2"/>
              </a:rPr>
              <a:t>th</a:t>
            </a:r>
            <a:r>
              <a:rPr lang="en-US" altLang="zh-CN" sz="2000" dirty="0" smtClean="0">
                <a:sym typeface="Wingdings" panose="05000000000000000000" pitchFamily="2" charset="2"/>
              </a:rPr>
              <a:t> cell</a:t>
            </a:r>
            <a:endParaRPr lang="zh-CN" altLang="en-US" sz="2000" dirty="0"/>
          </a:p>
        </p:txBody>
      </p:sp>
    </p:spTree>
    <p:extLst>
      <p:ext uri="{BB962C8B-B14F-4D97-AF65-F5344CB8AC3E}">
        <p14:creationId xmlns:p14="http://schemas.microsoft.com/office/powerpoint/2010/main" val="3098808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240" y="1455200"/>
            <a:ext cx="10698480" cy="4662815"/>
          </a:xfrm>
          <a:prstGeom prst="rect">
            <a:avLst/>
          </a:prstGeom>
        </p:spPr>
        <p:txBody>
          <a:bodyPr wrap="square">
            <a:spAutoFit/>
          </a:bodyPr>
          <a:lstStyle/>
          <a:p>
            <a:pPr>
              <a:lnSpc>
                <a:spcPct val="150000"/>
              </a:lnSpc>
            </a:pPr>
            <a:r>
              <a:rPr lang="en-US" altLang="zh-CN" dirty="0">
                <a:solidFill>
                  <a:srgbClr val="000000"/>
                </a:solidFill>
                <a:latin typeface="UtopiaStd-Regular"/>
              </a:rPr>
              <a:t>Yet other mutations mimicked the effects of </a:t>
            </a:r>
            <a:r>
              <a:rPr lang="en-US" altLang="zh-CN" i="1" dirty="0" err="1">
                <a:solidFill>
                  <a:srgbClr val="FF0000"/>
                </a:solidFill>
                <a:latin typeface="UtopiaStd-Italic"/>
              </a:rPr>
              <a:t>Sevenless</a:t>
            </a:r>
            <a:r>
              <a:rPr lang="en-US" altLang="zh-CN" i="1" dirty="0">
                <a:solidFill>
                  <a:srgbClr val="000000"/>
                </a:solidFill>
                <a:latin typeface="UtopiaStd-Italic"/>
              </a:rPr>
              <a:t> </a:t>
            </a:r>
            <a:r>
              <a:rPr lang="en-US" altLang="zh-CN" dirty="0">
                <a:solidFill>
                  <a:srgbClr val="000000"/>
                </a:solidFill>
                <a:latin typeface="UtopiaStd-Regular"/>
              </a:rPr>
              <a:t>mutation. Genetic </a:t>
            </a:r>
            <a:r>
              <a:rPr lang="en-US" altLang="zh-CN" dirty="0" smtClean="0">
                <a:solidFill>
                  <a:srgbClr val="000000"/>
                </a:solidFill>
                <a:latin typeface="UtopiaStd-Regular"/>
              </a:rPr>
              <a:t>complementation tests </a:t>
            </a:r>
            <a:r>
              <a:rPr lang="en-US" altLang="zh-CN" dirty="0">
                <a:solidFill>
                  <a:srgbClr val="000000"/>
                </a:solidFill>
                <a:latin typeface="UtopiaStd-Regular"/>
              </a:rPr>
              <a:t>revealed that these mutations affected genes whose products </a:t>
            </a:r>
            <a:r>
              <a:rPr lang="en-US" altLang="zh-CN" dirty="0" smtClean="0">
                <a:solidFill>
                  <a:srgbClr val="000000"/>
                </a:solidFill>
                <a:latin typeface="UtopiaStd-Regular"/>
              </a:rPr>
              <a:t>operate downstream </a:t>
            </a:r>
            <a:r>
              <a:rPr lang="en-US" altLang="zh-CN" dirty="0">
                <a:solidFill>
                  <a:srgbClr val="000000"/>
                </a:solidFill>
                <a:latin typeface="UtopiaStd-Regular"/>
              </a:rPr>
              <a:t>of </a:t>
            </a:r>
            <a:r>
              <a:rPr lang="en-US" altLang="zh-CN" i="1" dirty="0" err="1" smtClean="0">
                <a:solidFill>
                  <a:srgbClr val="000000"/>
                </a:solidFill>
                <a:latin typeface="UtopiaStd-Italic"/>
              </a:rPr>
              <a:t>Sevenless</a:t>
            </a:r>
            <a:r>
              <a:rPr lang="en-US" altLang="zh-CN" dirty="0" smtClean="0">
                <a:solidFill>
                  <a:srgbClr val="000000"/>
                </a:solidFill>
                <a:latin typeface="UtopiaStd-Regular"/>
              </a:rPr>
              <a:t>. </a:t>
            </a:r>
            <a:r>
              <a:rPr lang="en-US" altLang="zh-CN" dirty="0">
                <a:solidFill>
                  <a:srgbClr val="000000"/>
                </a:solidFill>
                <a:latin typeface="UtopiaStd-Regular"/>
              </a:rPr>
              <a:t>One </a:t>
            </a:r>
            <a:r>
              <a:rPr lang="en-US" altLang="zh-CN" dirty="0" smtClean="0">
                <a:solidFill>
                  <a:srgbClr val="000000"/>
                </a:solidFill>
                <a:latin typeface="UtopiaStd-Regular"/>
              </a:rPr>
              <a:t>of these </a:t>
            </a:r>
            <a:r>
              <a:rPr lang="en-US" altLang="zh-CN" u="sng" dirty="0">
                <a:solidFill>
                  <a:srgbClr val="000000"/>
                </a:solidFill>
                <a:latin typeface="UtopiaStd-Regular"/>
              </a:rPr>
              <a:t>downstream proteins </a:t>
            </a:r>
            <a:r>
              <a:rPr lang="en-US" altLang="zh-CN" dirty="0">
                <a:solidFill>
                  <a:srgbClr val="000000"/>
                </a:solidFill>
                <a:latin typeface="UtopiaStd-Regular"/>
              </a:rPr>
              <a:t>was encoded by a gene that was named </a:t>
            </a:r>
            <a:r>
              <a:rPr lang="en-US" altLang="zh-CN" i="1" dirty="0">
                <a:solidFill>
                  <a:srgbClr val="FF0000"/>
                </a:solidFill>
                <a:latin typeface="UtopiaStd-Italic"/>
              </a:rPr>
              <a:t>Son of </a:t>
            </a:r>
            <a:r>
              <a:rPr lang="en-US" altLang="zh-CN" i="1" dirty="0" err="1" smtClean="0">
                <a:solidFill>
                  <a:srgbClr val="FF0000"/>
                </a:solidFill>
                <a:latin typeface="UtopiaStd-Italic"/>
              </a:rPr>
              <a:t>sevenless</a:t>
            </a:r>
            <a:r>
              <a:rPr lang="en-US" altLang="zh-CN" i="1" dirty="0" smtClean="0">
                <a:solidFill>
                  <a:srgbClr val="FF0000"/>
                </a:solidFill>
                <a:latin typeface="UtopiaStd-Italic"/>
              </a:rPr>
              <a:t> </a:t>
            </a:r>
            <a:r>
              <a:rPr lang="en-US" altLang="zh-CN" dirty="0" smtClean="0">
                <a:solidFill>
                  <a:srgbClr val="000000"/>
                </a:solidFill>
                <a:latin typeface="UtopiaStd-Regular"/>
              </a:rPr>
              <a:t>or </a:t>
            </a:r>
            <a:r>
              <a:rPr lang="en-US" altLang="zh-CN" dirty="0">
                <a:solidFill>
                  <a:srgbClr val="000000"/>
                </a:solidFill>
                <a:latin typeface="UtopiaStd-Regular"/>
              </a:rPr>
              <a:t>simply </a:t>
            </a:r>
            <a:r>
              <a:rPr lang="en-US" altLang="zh-CN" i="1" dirty="0" err="1">
                <a:solidFill>
                  <a:srgbClr val="FF0000"/>
                </a:solidFill>
                <a:latin typeface="UtopiaStd-Italic"/>
              </a:rPr>
              <a:t>Sos</a:t>
            </a:r>
            <a:r>
              <a:rPr lang="en-US" altLang="zh-CN" dirty="0">
                <a:solidFill>
                  <a:srgbClr val="000000"/>
                </a:solidFill>
                <a:latin typeface="UtopiaStd-Regular"/>
              </a:rPr>
              <a:t>. Close examination of the </a:t>
            </a:r>
            <a:r>
              <a:rPr lang="en-US" altLang="zh-CN" dirty="0" err="1">
                <a:solidFill>
                  <a:srgbClr val="000000"/>
                </a:solidFill>
                <a:latin typeface="UtopiaStd-Regular"/>
              </a:rPr>
              <a:t>Sos</a:t>
            </a:r>
            <a:r>
              <a:rPr lang="en-US" altLang="zh-CN" dirty="0">
                <a:solidFill>
                  <a:srgbClr val="000000"/>
                </a:solidFill>
                <a:latin typeface="UtopiaStd-Regular"/>
              </a:rPr>
              <a:t> protein showed it to be related to </a:t>
            </a:r>
            <a:r>
              <a:rPr lang="en-US" altLang="zh-CN" dirty="0" smtClean="0">
                <a:solidFill>
                  <a:srgbClr val="000000"/>
                </a:solidFill>
                <a:latin typeface="UtopiaStd-Regular"/>
              </a:rPr>
              <a:t>proteins known </a:t>
            </a:r>
            <a:r>
              <a:rPr lang="en-US" altLang="zh-CN" dirty="0">
                <a:solidFill>
                  <a:srgbClr val="000000"/>
                </a:solidFill>
                <a:latin typeface="UtopiaStd-Regular"/>
              </a:rPr>
              <a:t>from yeast biochemistry to be involved in provoking nucleotide exchange </a:t>
            </a:r>
            <a:r>
              <a:rPr lang="en-US" altLang="zh-CN" dirty="0" smtClean="0">
                <a:solidFill>
                  <a:srgbClr val="000000"/>
                </a:solidFill>
                <a:latin typeface="UtopiaStd-Regular"/>
              </a:rPr>
              <a:t>by G proteins </a:t>
            </a:r>
            <a:r>
              <a:rPr lang="en-US" altLang="zh-CN" dirty="0">
                <a:solidFill>
                  <a:srgbClr val="000000"/>
                </a:solidFill>
                <a:latin typeface="UtopiaStd-Regular"/>
              </a:rPr>
              <a:t>such as </a:t>
            </a:r>
            <a:r>
              <a:rPr lang="en-US" altLang="zh-CN" dirty="0" err="1">
                <a:solidFill>
                  <a:srgbClr val="000000"/>
                </a:solidFill>
                <a:latin typeface="UtopiaStd-Regular"/>
              </a:rPr>
              <a:t>Ras</a:t>
            </a:r>
            <a:r>
              <a:rPr lang="en-US" altLang="zh-CN" dirty="0">
                <a:solidFill>
                  <a:srgbClr val="000000"/>
                </a:solidFill>
                <a:latin typeface="UtopiaStd-Regular"/>
              </a:rPr>
              <a:t>. The yeast proteins, often </a:t>
            </a:r>
            <a:r>
              <a:rPr lang="en-US" altLang="zh-CN" dirty="0" smtClean="0">
                <a:solidFill>
                  <a:srgbClr val="000000"/>
                </a:solidFill>
                <a:latin typeface="UtopiaStd-Regular"/>
              </a:rPr>
              <a:t>called </a:t>
            </a:r>
            <a:r>
              <a:rPr lang="en-US" altLang="zh-CN" u="sng" dirty="0" smtClean="0">
                <a:solidFill>
                  <a:srgbClr val="000000"/>
                </a:solidFill>
                <a:latin typeface="UtopiaStd-Regular"/>
              </a:rPr>
              <a:t>guanine </a:t>
            </a:r>
            <a:r>
              <a:rPr lang="en-US" altLang="zh-CN" u="sng" dirty="0">
                <a:solidFill>
                  <a:srgbClr val="000000"/>
                </a:solidFill>
                <a:latin typeface="UtopiaStd-Regular"/>
              </a:rPr>
              <a:t>nucleotide exchange factors (GEFs), were known to induce G-proteins </a:t>
            </a:r>
            <a:r>
              <a:rPr lang="en-US" altLang="zh-CN" u="sng" dirty="0" smtClean="0">
                <a:solidFill>
                  <a:srgbClr val="000000"/>
                </a:solidFill>
                <a:latin typeface="UtopiaStd-Regular"/>
              </a:rPr>
              <a:t>to release </a:t>
            </a:r>
            <a:r>
              <a:rPr lang="en-US" altLang="zh-CN" u="sng" dirty="0">
                <a:solidFill>
                  <a:srgbClr val="000000"/>
                </a:solidFill>
                <a:latin typeface="UtopiaStd-Regular"/>
              </a:rPr>
              <a:t>their bound </a:t>
            </a:r>
            <a:r>
              <a:rPr lang="en-US" altLang="zh-CN" u="sng" dirty="0" smtClean="0">
                <a:solidFill>
                  <a:srgbClr val="000000"/>
                </a:solidFill>
                <a:latin typeface="UtopiaStd-Regular"/>
              </a:rPr>
              <a:t>GDPs. </a:t>
            </a:r>
            <a:r>
              <a:rPr lang="en-US" altLang="zh-CN" dirty="0" smtClean="0">
                <a:solidFill>
                  <a:srgbClr val="000000"/>
                </a:solidFill>
                <a:latin typeface="UtopiaStd-Regular"/>
              </a:rPr>
              <a:t>The </a:t>
            </a:r>
            <a:r>
              <a:rPr lang="en-US" altLang="zh-CN" dirty="0">
                <a:solidFill>
                  <a:srgbClr val="000000"/>
                </a:solidFill>
                <a:latin typeface="UtopiaStd-Regular"/>
              </a:rPr>
              <a:t>consequence was an activation of these G-proteins from their </a:t>
            </a:r>
            <a:r>
              <a:rPr lang="en-US" altLang="zh-CN" dirty="0" smtClean="0">
                <a:solidFill>
                  <a:srgbClr val="000000"/>
                </a:solidFill>
                <a:latin typeface="UtopiaStd-Regular"/>
              </a:rPr>
              <a:t>inactive to </a:t>
            </a:r>
            <a:r>
              <a:rPr lang="en-US" altLang="zh-CN" dirty="0">
                <a:solidFill>
                  <a:srgbClr val="000000"/>
                </a:solidFill>
                <a:latin typeface="UtopiaStd-Regular"/>
              </a:rPr>
              <a:t>their active, signal-emitting configuration. This was precisely the effect that </a:t>
            </a:r>
            <a:r>
              <a:rPr lang="en-US" altLang="zh-CN" dirty="0" err="1" smtClean="0">
                <a:solidFill>
                  <a:srgbClr val="000000"/>
                </a:solidFill>
                <a:latin typeface="UtopiaStd-Regular"/>
              </a:rPr>
              <a:t>Sos</a:t>
            </a:r>
            <a:r>
              <a:rPr lang="en-US" altLang="zh-CN" dirty="0" smtClean="0">
                <a:solidFill>
                  <a:srgbClr val="000000"/>
                </a:solidFill>
                <a:latin typeface="UtopiaStd-Regular"/>
              </a:rPr>
              <a:t> exerted </a:t>
            </a:r>
            <a:r>
              <a:rPr lang="en-US" altLang="zh-CN" dirty="0">
                <a:solidFill>
                  <a:srgbClr val="000000"/>
                </a:solidFill>
                <a:latin typeface="UtopiaStd-Regular"/>
              </a:rPr>
              <a:t>on </a:t>
            </a:r>
            <a:r>
              <a:rPr lang="en-US" altLang="zh-CN" dirty="0" err="1">
                <a:solidFill>
                  <a:srgbClr val="000000"/>
                </a:solidFill>
                <a:latin typeface="UtopiaStd-Regular"/>
              </a:rPr>
              <a:t>Ras</a:t>
            </a:r>
            <a:r>
              <a:rPr lang="en-US" altLang="zh-CN" dirty="0">
                <a:solidFill>
                  <a:srgbClr val="000000"/>
                </a:solidFill>
                <a:latin typeface="UtopiaStd-Regular"/>
              </a:rPr>
              <a:t> proteins (</a:t>
            </a:r>
            <a:r>
              <a:rPr lang="en-US" altLang="zh-CN" dirty="0">
                <a:solidFill>
                  <a:srgbClr val="1271FF"/>
                </a:solidFill>
                <a:latin typeface="UtopiaStd-Semibold"/>
              </a:rPr>
              <a:t>Figure 6.6</a:t>
            </a:r>
            <a:r>
              <a:rPr lang="en-US" altLang="zh-CN" dirty="0">
                <a:solidFill>
                  <a:srgbClr val="000000"/>
                </a:solidFill>
                <a:latin typeface="UtopiaStd-Regular"/>
              </a:rPr>
              <a:t>). Therefore, </a:t>
            </a:r>
            <a:r>
              <a:rPr lang="en-US" altLang="zh-CN" u="sng" dirty="0" err="1">
                <a:solidFill>
                  <a:srgbClr val="000000"/>
                </a:solidFill>
                <a:latin typeface="UtopiaStd-Regular"/>
              </a:rPr>
              <a:t>Sos</a:t>
            </a:r>
            <a:r>
              <a:rPr lang="en-US" altLang="zh-CN" u="sng" dirty="0">
                <a:solidFill>
                  <a:srgbClr val="000000"/>
                </a:solidFill>
                <a:latin typeface="UtopiaStd-Regular"/>
              </a:rPr>
              <a:t> appeared to be the </a:t>
            </a:r>
            <a:r>
              <a:rPr lang="en-US" altLang="zh-CN" u="sng" dirty="0" smtClean="0">
                <a:solidFill>
                  <a:srgbClr val="000000"/>
                </a:solidFill>
                <a:latin typeface="UtopiaStd-Regular"/>
              </a:rPr>
              <a:t>long-sought upstream </a:t>
            </a:r>
            <a:r>
              <a:rPr lang="en-US" altLang="zh-CN" u="sng" dirty="0">
                <a:solidFill>
                  <a:srgbClr val="000000"/>
                </a:solidFill>
                <a:latin typeface="UtopiaStd-Regular"/>
              </a:rPr>
              <a:t>stimulator that kicked </a:t>
            </a:r>
            <a:r>
              <a:rPr lang="en-US" altLang="zh-CN" u="sng" dirty="0" err="1">
                <a:solidFill>
                  <a:srgbClr val="000000"/>
                </a:solidFill>
                <a:latin typeface="UtopiaStd-Regular"/>
              </a:rPr>
              <a:t>Ras</a:t>
            </a:r>
            <a:r>
              <a:rPr lang="en-US" altLang="zh-CN" u="sng" dirty="0">
                <a:solidFill>
                  <a:srgbClr val="000000"/>
                </a:solidFill>
                <a:latin typeface="UtopiaStd-Regular"/>
              </a:rPr>
              <a:t> into its active configuration.</a:t>
            </a:r>
            <a:endParaRPr lang="zh-CN" altLang="en-US" u="sng" dirty="0"/>
          </a:p>
        </p:txBody>
      </p:sp>
      <p:sp>
        <p:nvSpPr>
          <p:cNvPr id="3" name="Rectangle 2"/>
          <p:cNvSpPr/>
          <p:nvPr/>
        </p:nvSpPr>
        <p:spPr>
          <a:xfrm>
            <a:off x="3593575" y="491990"/>
            <a:ext cx="5065810" cy="646331"/>
          </a:xfrm>
          <a:prstGeom prst="rect">
            <a:avLst/>
          </a:prstGeom>
        </p:spPr>
        <p:txBody>
          <a:bodyPr wrap="none">
            <a:spAutoFit/>
          </a:bodyPr>
          <a:lstStyle/>
          <a:p>
            <a:r>
              <a:rPr lang="en-US" altLang="zh-CN" sz="3600" b="1" dirty="0">
                <a:solidFill>
                  <a:srgbClr val="FF0000"/>
                </a:solidFill>
                <a:latin typeface="FrutigerLTStd-Bold"/>
              </a:rPr>
              <a:t>Son of </a:t>
            </a:r>
            <a:r>
              <a:rPr lang="en-US" altLang="zh-CN" sz="3600" b="1" dirty="0" err="1" smtClean="0">
                <a:solidFill>
                  <a:srgbClr val="FF0000"/>
                </a:solidFill>
                <a:latin typeface="FrutigerLTStd-Bold"/>
              </a:rPr>
              <a:t>sevenless</a:t>
            </a:r>
            <a:r>
              <a:rPr lang="en-US" altLang="zh-CN" sz="3600" b="1" dirty="0" smtClean="0">
                <a:solidFill>
                  <a:srgbClr val="FF0000"/>
                </a:solidFill>
                <a:latin typeface="FrutigerLTStd-Bold"/>
              </a:rPr>
              <a:t>(SOS)</a:t>
            </a:r>
            <a:endParaRPr lang="zh-CN" altLang="en-US" sz="3600" b="1" dirty="0">
              <a:solidFill>
                <a:srgbClr val="FF0000"/>
              </a:solidFill>
            </a:endParaRPr>
          </a:p>
        </p:txBody>
      </p:sp>
    </p:spTree>
    <p:extLst>
      <p:ext uri="{BB962C8B-B14F-4D97-AF65-F5344CB8AC3E}">
        <p14:creationId xmlns:p14="http://schemas.microsoft.com/office/powerpoint/2010/main" val="425448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figure_06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253" y="323089"/>
            <a:ext cx="3698875" cy="625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21808" y="2436388"/>
            <a:ext cx="6391656" cy="2585323"/>
          </a:xfrm>
          <a:prstGeom prst="rect">
            <a:avLst/>
          </a:prstGeom>
        </p:spPr>
        <p:txBody>
          <a:bodyPr wrap="square">
            <a:spAutoFit/>
          </a:bodyPr>
          <a:lstStyle/>
          <a:p>
            <a:pPr>
              <a:lnSpc>
                <a:spcPct val="150000"/>
              </a:lnSpc>
            </a:pPr>
            <a:r>
              <a:rPr lang="en-US" altLang="zh-CN" dirty="0" smtClean="0">
                <a:latin typeface="FrutigerLTStd-Light"/>
              </a:rPr>
              <a:t>Genetic</a:t>
            </a:r>
            <a:r>
              <a:rPr lang="zh-CN" altLang="en-US" dirty="0" smtClean="0">
                <a:latin typeface="FrutigerLTStd-Light"/>
              </a:rPr>
              <a:t> </a:t>
            </a:r>
            <a:r>
              <a:rPr lang="en-US" altLang="zh-CN" dirty="0" smtClean="0">
                <a:latin typeface="FrutigerLTStd-Light"/>
              </a:rPr>
              <a:t>studies </a:t>
            </a:r>
            <a:r>
              <a:rPr lang="en-US" altLang="zh-CN" dirty="0">
                <a:latin typeface="FrutigerLTStd-Light"/>
              </a:rPr>
              <a:t>of </a:t>
            </a:r>
            <a:r>
              <a:rPr lang="en-US" altLang="zh-CN" i="1" dirty="0">
                <a:latin typeface="FrutigerLTStd-LightItalic"/>
              </a:rPr>
              <a:t>Drosophila </a:t>
            </a:r>
            <a:r>
              <a:rPr lang="en-US" altLang="zh-CN" dirty="0">
                <a:latin typeface="FrutigerLTStd-Light"/>
              </a:rPr>
              <a:t>eye </a:t>
            </a:r>
            <a:r>
              <a:rPr lang="en-US" altLang="zh-CN" dirty="0" smtClean="0">
                <a:latin typeface="FrutigerLTStd-Light"/>
              </a:rPr>
              <a:t>development</a:t>
            </a:r>
            <a:r>
              <a:rPr lang="zh-CN" altLang="en-US" dirty="0" smtClean="0">
                <a:latin typeface="FrutigerLTStd-Light"/>
              </a:rPr>
              <a:t> </a:t>
            </a:r>
            <a:r>
              <a:rPr lang="en-US" altLang="zh-CN" dirty="0" smtClean="0">
                <a:latin typeface="FrutigerLTStd-Light"/>
              </a:rPr>
              <a:t>revealed </a:t>
            </a:r>
            <a:r>
              <a:rPr lang="en-US" altLang="zh-CN" dirty="0">
                <a:latin typeface="FrutigerLTStd-Light"/>
              </a:rPr>
              <a:t>another gene whose </a:t>
            </a:r>
            <a:r>
              <a:rPr lang="en-US" altLang="zh-CN" dirty="0" smtClean="0">
                <a:latin typeface="FrutigerLTStd-Light"/>
              </a:rPr>
              <a:t>product</a:t>
            </a:r>
            <a:r>
              <a:rPr lang="zh-CN" altLang="en-US" dirty="0" smtClean="0">
                <a:latin typeface="FrutigerLTStd-Light"/>
              </a:rPr>
              <a:t> </a:t>
            </a:r>
            <a:r>
              <a:rPr lang="en-US" altLang="zh-CN" dirty="0" smtClean="0">
                <a:latin typeface="FrutigerLTStd-Light"/>
              </a:rPr>
              <a:t>appeared </a:t>
            </a:r>
            <a:r>
              <a:rPr lang="en-US" altLang="zh-CN" dirty="0">
                <a:latin typeface="FrutigerLTStd-Light"/>
              </a:rPr>
              <a:t>to lie downstream of </a:t>
            </a:r>
            <a:r>
              <a:rPr lang="en-US" altLang="zh-CN" dirty="0" err="1" smtClean="0">
                <a:latin typeface="FrutigerLTStd-Light"/>
              </a:rPr>
              <a:t>Sevenless</a:t>
            </a:r>
            <a:r>
              <a:rPr lang="zh-CN" altLang="en-US" dirty="0" smtClean="0">
                <a:latin typeface="FrutigerLTStd-Light"/>
              </a:rPr>
              <a:t> </a:t>
            </a:r>
            <a:r>
              <a:rPr lang="en-US" altLang="zh-CN" dirty="0" smtClean="0">
                <a:latin typeface="FrutigerLTStd-Light"/>
              </a:rPr>
              <a:t>(see </a:t>
            </a:r>
            <a:r>
              <a:rPr lang="en-US" altLang="zh-CN" dirty="0">
                <a:latin typeface="FrutigerLTStd-Light"/>
              </a:rPr>
              <a:t>Figure 6.5) in a signaling </a:t>
            </a:r>
            <a:r>
              <a:rPr lang="en-US" altLang="zh-CN" dirty="0" smtClean="0">
                <a:latin typeface="FrutigerLTStd-Light"/>
              </a:rPr>
              <a:t>cascade</a:t>
            </a:r>
            <a:r>
              <a:rPr lang="zh-CN" altLang="en-US" dirty="0" smtClean="0">
                <a:latin typeface="FrutigerLTStd-Light"/>
              </a:rPr>
              <a:t> </a:t>
            </a:r>
            <a:r>
              <a:rPr lang="en-US" altLang="zh-CN" dirty="0" smtClean="0">
                <a:latin typeface="FrutigerLTStd-Light"/>
              </a:rPr>
              <a:t>and </a:t>
            </a:r>
            <a:r>
              <a:rPr lang="en-US" altLang="zh-CN" dirty="0">
                <a:latin typeface="FrutigerLTStd-Light"/>
              </a:rPr>
              <a:t>specified a guanine </a:t>
            </a:r>
            <a:r>
              <a:rPr lang="en-US" altLang="zh-CN" dirty="0" smtClean="0">
                <a:latin typeface="FrutigerLTStd-Light"/>
              </a:rPr>
              <a:t>nucleotide</a:t>
            </a:r>
            <a:r>
              <a:rPr lang="zh-CN" altLang="en-US" dirty="0" smtClean="0">
                <a:latin typeface="FrutigerLTStd-Light"/>
              </a:rPr>
              <a:t> </a:t>
            </a:r>
            <a:r>
              <a:rPr lang="en-US" altLang="zh-CN" dirty="0" smtClean="0">
                <a:latin typeface="FrutigerLTStd-Light"/>
              </a:rPr>
              <a:t>exchange </a:t>
            </a:r>
            <a:r>
              <a:rPr lang="en-US" altLang="zh-CN" dirty="0">
                <a:latin typeface="FrutigerLTStd-Light"/>
              </a:rPr>
              <a:t>factor (GEF</a:t>
            </a:r>
            <a:r>
              <a:rPr lang="en-US" altLang="zh-CN" dirty="0" smtClean="0">
                <a:latin typeface="FrutigerLTStd-Light"/>
              </a:rPr>
              <a:t>), capable of </a:t>
            </a:r>
            <a:r>
              <a:rPr lang="en-US" altLang="zh-CN" dirty="0">
                <a:latin typeface="FrutigerLTStd-Light"/>
              </a:rPr>
              <a:t>activating the </a:t>
            </a:r>
            <a:r>
              <a:rPr lang="en-US" altLang="zh-CN" dirty="0" err="1">
                <a:latin typeface="FrutigerLTStd-Light"/>
              </a:rPr>
              <a:t>Ras</a:t>
            </a:r>
            <a:r>
              <a:rPr lang="en-US" altLang="zh-CN" dirty="0">
                <a:latin typeface="FrutigerLTStd-Light"/>
              </a:rPr>
              <a:t> protein. This </a:t>
            </a:r>
            <a:r>
              <a:rPr lang="en-US" altLang="zh-CN" dirty="0" smtClean="0">
                <a:latin typeface="FrutigerLTStd-Light"/>
              </a:rPr>
              <a:t>gene</a:t>
            </a:r>
            <a:r>
              <a:rPr lang="zh-CN" altLang="en-US" dirty="0" smtClean="0">
                <a:latin typeface="FrutigerLTStd-Light"/>
              </a:rPr>
              <a:t> </a:t>
            </a:r>
            <a:r>
              <a:rPr lang="en-US" altLang="zh-CN" dirty="0" smtClean="0">
                <a:latin typeface="FrutigerLTStd-Light"/>
              </a:rPr>
              <a:t>was </a:t>
            </a:r>
            <a:r>
              <a:rPr lang="en-US" altLang="zh-CN" dirty="0">
                <a:latin typeface="FrutigerLTStd-Light"/>
              </a:rPr>
              <a:t>named </a:t>
            </a:r>
            <a:r>
              <a:rPr lang="en-US" altLang="zh-CN" i="1" dirty="0">
                <a:latin typeface="FrutigerLTStd-LightItalic"/>
              </a:rPr>
              <a:t>Son of </a:t>
            </a:r>
            <a:r>
              <a:rPr lang="en-US" altLang="zh-CN" i="1" dirty="0" err="1">
                <a:latin typeface="FrutigerLTStd-LightItalic"/>
              </a:rPr>
              <a:t>sevenless</a:t>
            </a:r>
            <a:r>
              <a:rPr lang="en-US" altLang="zh-CN" i="1" dirty="0">
                <a:latin typeface="FrutigerLTStd-LightItalic"/>
              </a:rPr>
              <a:t> </a:t>
            </a:r>
            <a:r>
              <a:rPr lang="en-US" altLang="zh-CN" dirty="0">
                <a:latin typeface="FrutigerLTStd-Light"/>
              </a:rPr>
              <a:t>or </a:t>
            </a:r>
            <a:r>
              <a:rPr lang="en-US" altLang="zh-CN" dirty="0" smtClean="0">
                <a:latin typeface="FrutigerLTStd-Light"/>
              </a:rPr>
              <a:t>simply</a:t>
            </a:r>
            <a:r>
              <a:rPr lang="zh-CN" altLang="en-US" dirty="0" smtClean="0">
                <a:latin typeface="FrutigerLTStd-Light"/>
              </a:rPr>
              <a:t> </a:t>
            </a:r>
            <a:r>
              <a:rPr lang="en-US" altLang="zh-CN" i="1" dirty="0" err="1" smtClean="0">
                <a:latin typeface="FrutigerLTStd-LightItalic"/>
              </a:rPr>
              <a:t>Sos</a:t>
            </a:r>
            <a:r>
              <a:rPr lang="en-US" altLang="zh-CN" dirty="0">
                <a:latin typeface="FrutigerLTStd-Light"/>
              </a:rPr>
              <a:t>.</a:t>
            </a:r>
            <a:endParaRPr lang="zh-CN" altLang="en-US" dirty="0"/>
          </a:p>
        </p:txBody>
      </p:sp>
      <p:sp>
        <p:nvSpPr>
          <p:cNvPr id="3" name="Rectangle 2"/>
          <p:cNvSpPr/>
          <p:nvPr/>
        </p:nvSpPr>
        <p:spPr>
          <a:xfrm>
            <a:off x="6119641" y="901559"/>
            <a:ext cx="4382931" cy="461665"/>
          </a:xfrm>
          <a:prstGeom prst="rect">
            <a:avLst/>
          </a:prstGeom>
        </p:spPr>
        <p:txBody>
          <a:bodyPr wrap="none">
            <a:spAutoFit/>
          </a:bodyPr>
          <a:lstStyle/>
          <a:p>
            <a:r>
              <a:rPr lang="en-US" altLang="zh-CN" sz="2400" b="1" dirty="0">
                <a:solidFill>
                  <a:srgbClr val="1271FF"/>
                </a:solidFill>
                <a:latin typeface="FrutigerLTStd-Bold"/>
              </a:rPr>
              <a:t>Figure 6.6 </a:t>
            </a:r>
            <a:r>
              <a:rPr lang="en-US" altLang="zh-CN" sz="2400" b="1" dirty="0">
                <a:solidFill>
                  <a:srgbClr val="000000"/>
                </a:solidFill>
                <a:latin typeface="FrutigerLTStd-Bold"/>
              </a:rPr>
              <a:t>Son of </a:t>
            </a:r>
            <a:r>
              <a:rPr lang="en-US" altLang="zh-CN" sz="2400" b="1" dirty="0" err="1">
                <a:solidFill>
                  <a:srgbClr val="000000"/>
                </a:solidFill>
                <a:latin typeface="FrutigerLTStd-Bold"/>
              </a:rPr>
              <a:t>sevenless</a:t>
            </a:r>
            <a:endParaRPr lang="zh-CN" altLang="en-US" sz="2400" dirty="0"/>
          </a:p>
        </p:txBody>
      </p:sp>
    </p:spTree>
    <p:extLst>
      <p:ext uri="{BB962C8B-B14F-4D97-AF65-F5344CB8AC3E}">
        <p14:creationId xmlns:p14="http://schemas.microsoft.com/office/powerpoint/2010/main" val="10925479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0472" y="2144927"/>
            <a:ext cx="9747504" cy="2316596"/>
          </a:xfrm>
          <a:prstGeom prst="rect">
            <a:avLst/>
          </a:prstGeom>
        </p:spPr>
        <p:txBody>
          <a:bodyPr wrap="square">
            <a:spAutoFit/>
          </a:bodyPr>
          <a:lstStyle/>
          <a:p>
            <a:pPr>
              <a:lnSpc>
                <a:spcPct val="150000"/>
              </a:lnSpc>
            </a:pPr>
            <a:r>
              <a:rPr lang="en-US" altLang="zh-CN" sz="2400" dirty="0">
                <a:latin typeface="UtopiaStd-Regular"/>
              </a:rPr>
              <a:t>Together, the genetic and biochemical data from these distantly related animal </a:t>
            </a:r>
            <a:r>
              <a:rPr lang="en-US" altLang="zh-CN" sz="2400" dirty="0" smtClean="0">
                <a:latin typeface="UtopiaStd-Regular"/>
              </a:rPr>
              <a:t>phyla could </a:t>
            </a:r>
            <a:r>
              <a:rPr lang="en-US" altLang="zh-CN" sz="2400" dirty="0">
                <a:latin typeface="UtopiaStd-Regular"/>
              </a:rPr>
              <a:t>be combined in a scheme that suggested a linear signaling cascade </a:t>
            </a:r>
            <a:r>
              <a:rPr lang="en-US" altLang="zh-CN" sz="2400" dirty="0" smtClean="0">
                <a:latin typeface="UtopiaStd-Regular"/>
              </a:rPr>
              <a:t>organized like </a:t>
            </a:r>
            <a:r>
              <a:rPr lang="en-US" altLang="zh-CN" sz="2400" dirty="0">
                <a:latin typeface="UtopiaStd-Regular"/>
              </a:rPr>
              <a:t>this: </a:t>
            </a:r>
            <a:r>
              <a:rPr lang="en-US" altLang="zh-CN" sz="2400" u="sng" dirty="0">
                <a:latin typeface="UtopiaStd-Regular"/>
              </a:rPr>
              <a:t>tyrosine kinase receptor </a:t>
            </a:r>
            <a:r>
              <a:rPr lang="en-US" altLang="zh-CN" sz="2800" u="sng" dirty="0">
                <a:latin typeface="TimesNewRomanPSMT"/>
              </a:rPr>
              <a:t>→ </a:t>
            </a:r>
            <a:r>
              <a:rPr lang="en-US" altLang="zh-CN" sz="2400" u="sng" dirty="0" err="1">
                <a:latin typeface="UtopiaStd-Regular"/>
              </a:rPr>
              <a:t>Shc</a:t>
            </a:r>
            <a:r>
              <a:rPr lang="en-US" altLang="zh-CN" sz="2400" u="sng" dirty="0">
                <a:latin typeface="UtopiaStd-Regular"/>
              </a:rPr>
              <a:t> </a:t>
            </a:r>
            <a:r>
              <a:rPr lang="en-US" altLang="zh-CN" sz="2800" u="sng" dirty="0">
                <a:latin typeface="TimesNewRomanPSMT"/>
              </a:rPr>
              <a:t>→ </a:t>
            </a:r>
            <a:r>
              <a:rPr lang="en-US" altLang="zh-CN" sz="2400" u="sng" dirty="0" err="1">
                <a:latin typeface="UtopiaStd-Regular"/>
              </a:rPr>
              <a:t>Grb</a:t>
            </a:r>
            <a:r>
              <a:rPr lang="en-US" altLang="zh-CN" sz="2400" u="sng" dirty="0">
                <a:latin typeface="UtopiaStd-Regular"/>
              </a:rPr>
              <a:t> </a:t>
            </a:r>
            <a:r>
              <a:rPr lang="en-US" altLang="zh-CN" sz="2800" u="sng" dirty="0">
                <a:latin typeface="TimesNewRomanPSMT"/>
              </a:rPr>
              <a:t>→ </a:t>
            </a:r>
            <a:r>
              <a:rPr lang="en-US" altLang="zh-CN" sz="2400" u="sng" dirty="0" err="1">
                <a:latin typeface="UtopiaStd-Regular"/>
              </a:rPr>
              <a:t>Sos</a:t>
            </a:r>
            <a:r>
              <a:rPr lang="en-US" altLang="zh-CN" sz="2400" u="sng" dirty="0">
                <a:latin typeface="UtopiaStd-Regular"/>
              </a:rPr>
              <a:t> </a:t>
            </a:r>
            <a:r>
              <a:rPr lang="en-US" altLang="zh-CN" sz="2800" u="sng" dirty="0">
                <a:latin typeface="TimesNewRomanPSMT"/>
              </a:rPr>
              <a:t>→ </a:t>
            </a:r>
            <a:r>
              <a:rPr lang="en-US" altLang="zh-CN" sz="2400" u="sng" dirty="0" err="1">
                <a:latin typeface="UtopiaStd-Regular"/>
              </a:rPr>
              <a:t>Ras</a:t>
            </a:r>
            <a:r>
              <a:rPr lang="en-US" altLang="zh-CN" sz="2400" u="sng" dirty="0">
                <a:latin typeface="UtopiaStd-Regular"/>
              </a:rPr>
              <a:t>.</a:t>
            </a:r>
            <a:endParaRPr lang="zh-CN" altLang="en-US" sz="2400" u="sng" dirty="0"/>
          </a:p>
        </p:txBody>
      </p:sp>
      <p:sp>
        <p:nvSpPr>
          <p:cNvPr id="3" name="TextBox 2"/>
          <p:cNvSpPr txBox="1"/>
          <p:nvPr/>
        </p:nvSpPr>
        <p:spPr>
          <a:xfrm>
            <a:off x="2870469" y="667512"/>
            <a:ext cx="6621749" cy="523220"/>
          </a:xfrm>
          <a:prstGeom prst="rect">
            <a:avLst/>
          </a:prstGeom>
          <a:noFill/>
        </p:spPr>
        <p:txBody>
          <a:bodyPr wrap="none" rtlCol="0">
            <a:spAutoFit/>
          </a:bodyPr>
          <a:lstStyle/>
          <a:p>
            <a:r>
              <a:rPr lang="en-US" altLang="zh-CN" sz="2800" b="1" dirty="0" smtClean="0">
                <a:solidFill>
                  <a:srgbClr val="FF0000"/>
                </a:solidFill>
              </a:rPr>
              <a:t>Receptor tyrosine kinase signaling pathway</a:t>
            </a:r>
            <a:endParaRPr lang="zh-CN" altLang="en-US" sz="2800" b="1" dirty="0">
              <a:solidFill>
                <a:srgbClr val="FF0000"/>
              </a:solidFill>
            </a:endParaRPr>
          </a:p>
        </p:txBody>
      </p:sp>
    </p:spTree>
    <p:extLst>
      <p:ext uri="{BB962C8B-B14F-4D97-AF65-F5344CB8AC3E}">
        <p14:creationId xmlns:p14="http://schemas.microsoft.com/office/powerpoint/2010/main" val="2941839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0872" y="1978444"/>
            <a:ext cx="11097768" cy="1311193"/>
          </a:xfrm>
          <a:prstGeom prst="rect">
            <a:avLst/>
          </a:prstGeom>
        </p:spPr>
        <p:txBody>
          <a:bodyPr wrap="square">
            <a:spAutoFit/>
          </a:bodyPr>
          <a:lstStyle/>
          <a:p>
            <a:pPr>
              <a:lnSpc>
                <a:spcPct val="150000"/>
              </a:lnSpc>
            </a:pPr>
            <a:r>
              <a:rPr lang="en-US" altLang="zh-CN" sz="2800" dirty="0">
                <a:solidFill>
                  <a:srgbClr val="1271FF"/>
                </a:solidFill>
                <a:latin typeface="ACaslonPro-Regular"/>
              </a:rPr>
              <a:t>6.3 Tyrosine phosphorylation controls the location </a:t>
            </a:r>
            <a:r>
              <a:rPr lang="en-US" altLang="zh-CN" sz="2800" dirty="0" smtClean="0">
                <a:solidFill>
                  <a:srgbClr val="1271FF"/>
                </a:solidFill>
                <a:latin typeface="ACaslonPro-Regular"/>
              </a:rPr>
              <a:t>and thereby </a:t>
            </a:r>
            <a:r>
              <a:rPr lang="en-US" altLang="zh-CN" sz="2800" dirty="0">
                <a:solidFill>
                  <a:srgbClr val="1271FF"/>
                </a:solidFill>
                <a:latin typeface="ACaslonPro-Regular"/>
              </a:rPr>
              <a:t>the actions of many cytoplasmic </a:t>
            </a:r>
            <a:r>
              <a:rPr lang="en-US" altLang="zh-CN" sz="2800" dirty="0" smtClean="0">
                <a:solidFill>
                  <a:srgbClr val="1271FF"/>
                </a:solidFill>
                <a:latin typeface="ACaslonPro-Regular"/>
              </a:rPr>
              <a:t>signaling proteins</a:t>
            </a:r>
            <a:endParaRPr lang="zh-CN" altLang="en-US" sz="2800" dirty="0"/>
          </a:p>
        </p:txBody>
      </p:sp>
    </p:spTree>
    <p:extLst>
      <p:ext uri="{BB962C8B-B14F-4D97-AF65-F5344CB8AC3E}">
        <p14:creationId xmlns:p14="http://schemas.microsoft.com/office/powerpoint/2010/main" val="162581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figure_06_0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76" y="1289304"/>
            <a:ext cx="5329397" cy="4983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81237" y="1657417"/>
            <a:ext cx="5647944" cy="4247317"/>
          </a:xfrm>
          <a:prstGeom prst="rect">
            <a:avLst/>
          </a:prstGeom>
        </p:spPr>
        <p:txBody>
          <a:bodyPr wrap="square">
            <a:spAutoFit/>
          </a:bodyPr>
          <a:lstStyle/>
          <a:p>
            <a:pPr>
              <a:lnSpc>
                <a:spcPct val="150000"/>
              </a:lnSpc>
            </a:pPr>
            <a:r>
              <a:rPr lang="en-US" altLang="zh-CN" dirty="0" smtClean="0">
                <a:latin typeface="FrutigerLTStd-Light"/>
              </a:rPr>
              <a:t>Shown is the ribbon </a:t>
            </a:r>
            <a:r>
              <a:rPr lang="en-US" altLang="zh-CN" dirty="0">
                <a:latin typeface="FrutigerLTStd-Light"/>
              </a:rPr>
              <a:t>diagram of </a:t>
            </a:r>
            <a:r>
              <a:rPr lang="en-US" altLang="zh-CN" dirty="0" err="1" smtClean="0">
                <a:latin typeface="FrutigerLTStd-Light"/>
              </a:rPr>
              <a:t>Src</a:t>
            </a:r>
            <a:r>
              <a:rPr lang="en-US" altLang="zh-CN" dirty="0" smtClean="0">
                <a:latin typeface="FrutigerLTStd-Light"/>
              </a:rPr>
              <a:t>. </a:t>
            </a:r>
            <a:r>
              <a:rPr lang="en-US" altLang="zh-CN" dirty="0">
                <a:latin typeface="FrutigerLTStd-Light"/>
              </a:rPr>
              <a:t>Like </a:t>
            </a:r>
            <a:r>
              <a:rPr lang="en-US" altLang="zh-CN" dirty="0" smtClean="0">
                <a:latin typeface="FrutigerLTStd-Light"/>
              </a:rPr>
              <a:t>many other </a:t>
            </a:r>
            <a:r>
              <a:rPr lang="en-US" altLang="zh-CN" dirty="0">
                <a:latin typeface="FrutigerLTStd-Light"/>
              </a:rPr>
              <a:t>subsequently analyzed </a:t>
            </a:r>
            <a:r>
              <a:rPr lang="en-US" altLang="zh-CN" dirty="0" smtClean="0">
                <a:latin typeface="FrutigerLTStd-Light"/>
              </a:rPr>
              <a:t>protein kinases, </a:t>
            </a:r>
            <a:r>
              <a:rPr lang="en-US" altLang="zh-CN" u="sng" dirty="0" smtClean="0">
                <a:solidFill>
                  <a:srgbClr val="FF0000"/>
                </a:solidFill>
                <a:latin typeface="FrutigerLTStd-Light"/>
              </a:rPr>
              <a:t>the </a:t>
            </a:r>
            <a:r>
              <a:rPr lang="en-US" altLang="zh-CN" u="sng" dirty="0">
                <a:solidFill>
                  <a:srgbClr val="FF0000"/>
                </a:solidFill>
                <a:latin typeface="FrutigerLTStd-Light"/>
              </a:rPr>
              <a:t>catalytic </a:t>
            </a:r>
            <a:r>
              <a:rPr lang="en-US" altLang="zh-CN" u="sng" dirty="0" err="1">
                <a:solidFill>
                  <a:srgbClr val="FF0000"/>
                </a:solidFill>
                <a:latin typeface="FrutigerLTStd-Light"/>
              </a:rPr>
              <a:t>Src</a:t>
            </a:r>
            <a:r>
              <a:rPr lang="en-US" altLang="zh-CN" u="sng" dirty="0">
                <a:solidFill>
                  <a:srgbClr val="FF0000"/>
                </a:solidFill>
                <a:latin typeface="FrutigerLTStd-Light"/>
              </a:rPr>
              <a:t> homology domains </a:t>
            </a:r>
            <a:r>
              <a:rPr lang="en-US" altLang="zh-CN" u="sng" dirty="0" smtClean="0">
                <a:solidFill>
                  <a:srgbClr val="FF0000"/>
                </a:solidFill>
                <a:latin typeface="FrutigerLTStd-Light"/>
              </a:rPr>
              <a:t>1(SH1) </a:t>
            </a:r>
            <a:r>
              <a:rPr lang="en-US" altLang="zh-CN" dirty="0">
                <a:latin typeface="FrutigerLTStd-Light"/>
              </a:rPr>
              <a:t>domain is seen to </a:t>
            </a:r>
            <a:r>
              <a:rPr lang="en-US" altLang="zh-CN" dirty="0" smtClean="0">
                <a:latin typeface="FrutigerLTStd-Light"/>
              </a:rPr>
              <a:t>be composed </a:t>
            </a:r>
            <a:r>
              <a:rPr lang="en-US" altLang="zh-CN" dirty="0">
                <a:latin typeface="FrutigerLTStd-Light"/>
              </a:rPr>
              <a:t>of two subdomains </a:t>
            </a:r>
            <a:r>
              <a:rPr lang="en-US" altLang="zh-CN" dirty="0" smtClean="0">
                <a:latin typeface="FrutigerLTStd-Light"/>
              </a:rPr>
              <a:t>, termed </a:t>
            </a:r>
            <a:r>
              <a:rPr lang="en-US" altLang="zh-CN" dirty="0">
                <a:latin typeface="FrutigerLTStd-Light"/>
              </a:rPr>
              <a:t>the N- and C-lobes of the </a:t>
            </a:r>
            <a:r>
              <a:rPr lang="en-US" altLang="zh-CN" dirty="0" smtClean="0">
                <a:latin typeface="FrutigerLTStd-Light"/>
              </a:rPr>
              <a:t>kinase. </a:t>
            </a:r>
            <a:r>
              <a:rPr lang="en-US" altLang="zh-CN" dirty="0">
                <a:latin typeface="FrutigerLTStd-Light"/>
              </a:rPr>
              <a:t>Between these </a:t>
            </a:r>
            <a:r>
              <a:rPr lang="en-US" altLang="zh-CN" dirty="0" smtClean="0">
                <a:latin typeface="FrutigerLTStd-Light"/>
              </a:rPr>
              <a:t>lobes is </a:t>
            </a:r>
            <a:r>
              <a:rPr lang="en-US" altLang="zh-CN" dirty="0">
                <a:latin typeface="FrutigerLTStd-Light"/>
              </a:rPr>
              <a:t>the ATP-binding site where </a:t>
            </a:r>
            <a:r>
              <a:rPr lang="en-US" altLang="zh-CN" dirty="0" smtClean="0">
                <a:latin typeface="FrutigerLTStd-Light"/>
              </a:rPr>
              <a:t>catalysis takes </a:t>
            </a:r>
            <a:r>
              <a:rPr lang="en-US" altLang="zh-CN" dirty="0">
                <a:latin typeface="FrutigerLTStd-Light"/>
              </a:rPr>
              <a:t>place (</a:t>
            </a:r>
            <a:r>
              <a:rPr lang="en-US" altLang="zh-CN" i="1" dirty="0">
                <a:latin typeface="FrutigerLTStd-LightItalic"/>
              </a:rPr>
              <a:t>red stick figure</a:t>
            </a:r>
            <a:r>
              <a:rPr lang="en-US" altLang="zh-CN" dirty="0">
                <a:latin typeface="FrutigerLTStd-Light"/>
              </a:rPr>
              <a:t>). </a:t>
            </a:r>
            <a:r>
              <a:rPr lang="en-US" altLang="zh-CN" u="sng" dirty="0">
                <a:solidFill>
                  <a:srgbClr val="FF0000"/>
                </a:solidFill>
                <a:latin typeface="FrutigerLTStd-Light"/>
              </a:rPr>
              <a:t>The </a:t>
            </a:r>
            <a:r>
              <a:rPr lang="en-US" altLang="zh-CN" u="sng" dirty="0" smtClean="0">
                <a:solidFill>
                  <a:srgbClr val="FF0000"/>
                </a:solidFill>
                <a:latin typeface="FrutigerLTStd-Light"/>
              </a:rPr>
              <a:t>SH2 and </a:t>
            </a:r>
            <a:r>
              <a:rPr lang="en-US" altLang="zh-CN" u="sng" dirty="0">
                <a:solidFill>
                  <a:srgbClr val="FF0000"/>
                </a:solidFill>
                <a:latin typeface="FrutigerLTStd-Light"/>
              </a:rPr>
              <a:t>SH3 domains </a:t>
            </a:r>
            <a:r>
              <a:rPr lang="en-US" altLang="zh-CN" u="sng" dirty="0" smtClean="0">
                <a:solidFill>
                  <a:srgbClr val="FF0000"/>
                </a:solidFill>
                <a:latin typeface="FrutigerLTStd-Light"/>
              </a:rPr>
              <a:t>are </a:t>
            </a:r>
            <a:r>
              <a:rPr lang="en-US" altLang="zh-CN" u="sng" dirty="0">
                <a:solidFill>
                  <a:srgbClr val="FF0000"/>
                </a:solidFill>
                <a:latin typeface="FrutigerLTStd-Light"/>
              </a:rPr>
              <a:t>involved in substrate recognition </a:t>
            </a:r>
            <a:r>
              <a:rPr lang="en-US" altLang="zh-CN" u="sng" dirty="0" smtClean="0">
                <a:solidFill>
                  <a:srgbClr val="FF0000"/>
                </a:solidFill>
                <a:latin typeface="FrutigerLTStd-Light"/>
              </a:rPr>
              <a:t>and regulation </a:t>
            </a:r>
            <a:r>
              <a:rPr lang="en-US" altLang="zh-CN" u="sng" dirty="0">
                <a:solidFill>
                  <a:srgbClr val="FF0000"/>
                </a:solidFill>
                <a:latin typeface="FrutigerLTStd-Light"/>
              </a:rPr>
              <a:t>of catalytic activity.</a:t>
            </a:r>
            <a:r>
              <a:rPr lang="en-US" altLang="zh-CN" dirty="0">
                <a:latin typeface="FrutigerLTStd-Light"/>
              </a:rPr>
              <a:t> </a:t>
            </a:r>
            <a:endParaRPr lang="zh-CN" altLang="en-US" dirty="0"/>
          </a:p>
        </p:txBody>
      </p:sp>
      <p:sp>
        <p:nvSpPr>
          <p:cNvPr id="5" name="Rectangle 4"/>
          <p:cNvSpPr/>
          <p:nvPr/>
        </p:nvSpPr>
        <p:spPr>
          <a:xfrm>
            <a:off x="2670349" y="382424"/>
            <a:ext cx="7973250" cy="461665"/>
          </a:xfrm>
          <a:prstGeom prst="rect">
            <a:avLst/>
          </a:prstGeom>
        </p:spPr>
        <p:txBody>
          <a:bodyPr wrap="square">
            <a:spAutoFit/>
          </a:bodyPr>
          <a:lstStyle/>
          <a:p>
            <a:r>
              <a:rPr lang="en-US" altLang="zh-CN" sz="2400" b="1" dirty="0">
                <a:solidFill>
                  <a:srgbClr val="1271FF"/>
                </a:solidFill>
                <a:latin typeface="FrutigerLTStd-Bold"/>
              </a:rPr>
              <a:t>Figure 6.7 </a:t>
            </a:r>
            <a:r>
              <a:rPr lang="en-US" altLang="zh-CN" sz="2400" b="1" dirty="0">
                <a:solidFill>
                  <a:srgbClr val="000000"/>
                </a:solidFill>
                <a:latin typeface="FrutigerLTStd-Bold"/>
              </a:rPr>
              <a:t>Domain structure of </a:t>
            </a:r>
            <a:r>
              <a:rPr lang="en-US" altLang="zh-CN" sz="2400" b="1" dirty="0" smtClean="0">
                <a:solidFill>
                  <a:srgbClr val="000000"/>
                </a:solidFill>
                <a:latin typeface="FrutigerLTStd-Bold"/>
              </a:rPr>
              <a:t>the </a:t>
            </a:r>
            <a:r>
              <a:rPr lang="en-US" altLang="zh-CN" sz="2400" b="1" dirty="0" err="1" smtClean="0">
                <a:solidFill>
                  <a:srgbClr val="000000"/>
                </a:solidFill>
                <a:latin typeface="FrutigerLTStd-Bold"/>
              </a:rPr>
              <a:t>Src</a:t>
            </a:r>
            <a:r>
              <a:rPr lang="en-US" altLang="zh-CN" sz="2400" b="1" dirty="0" smtClean="0">
                <a:solidFill>
                  <a:srgbClr val="000000"/>
                </a:solidFill>
                <a:latin typeface="FrutigerLTStd-Bold"/>
              </a:rPr>
              <a:t> </a:t>
            </a:r>
            <a:r>
              <a:rPr lang="en-US" altLang="zh-CN" sz="2400" b="1" dirty="0">
                <a:solidFill>
                  <a:srgbClr val="000000"/>
                </a:solidFill>
                <a:latin typeface="FrutigerLTStd-Bold"/>
              </a:rPr>
              <a:t>protein</a:t>
            </a:r>
            <a:endParaRPr lang="zh-CN" altLang="en-US" sz="2400" dirty="0"/>
          </a:p>
        </p:txBody>
      </p:sp>
    </p:spTree>
    <p:extLst>
      <p:ext uri="{BB962C8B-B14F-4D97-AF65-F5344CB8AC3E}">
        <p14:creationId xmlns:p14="http://schemas.microsoft.com/office/powerpoint/2010/main" val="3586126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figure_06_0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130" y="1150506"/>
            <a:ext cx="3967671" cy="536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95090" y="374587"/>
            <a:ext cx="9054879" cy="461665"/>
          </a:xfrm>
          <a:prstGeom prst="rect">
            <a:avLst/>
          </a:prstGeom>
        </p:spPr>
        <p:txBody>
          <a:bodyPr wrap="square">
            <a:spAutoFit/>
          </a:bodyPr>
          <a:lstStyle/>
          <a:p>
            <a:r>
              <a:rPr lang="en-US" altLang="zh-CN" sz="2400" b="1" dirty="0">
                <a:solidFill>
                  <a:srgbClr val="1271FF"/>
                </a:solidFill>
                <a:latin typeface="FrutigerLTStd-Bold"/>
              </a:rPr>
              <a:t>Figure 6.8 </a:t>
            </a:r>
            <a:r>
              <a:rPr lang="en-US" altLang="zh-CN" sz="2400" b="1" dirty="0">
                <a:solidFill>
                  <a:srgbClr val="000000"/>
                </a:solidFill>
                <a:latin typeface="FrutigerLTStd-Bold"/>
              </a:rPr>
              <a:t>Structure and </a:t>
            </a:r>
            <a:r>
              <a:rPr lang="en-US" altLang="zh-CN" sz="2400" b="1" dirty="0" smtClean="0">
                <a:solidFill>
                  <a:srgbClr val="000000"/>
                </a:solidFill>
                <a:latin typeface="FrutigerLTStd-Bold"/>
              </a:rPr>
              <a:t>function of </a:t>
            </a:r>
            <a:r>
              <a:rPr lang="en-US" altLang="zh-CN" sz="2400" b="1" dirty="0">
                <a:solidFill>
                  <a:srgbClr val="000000"/>
                </a:solidFill>
                <a:latin typeface="FrutigerLTStd-Bold"/>
              </a:rPr>
              <a:t>SH2 and SH3 domains</a:t>
            </a:r>
            <a:endParaRPr lang="zh-CN" altLang="en-US" sz="2400" dirty="0"/>
          </a:p>
        </p:txBody>
      </p:sp>
      <p:sp>
        <p:nvSpPr>
          <p:cNvPr id="3" name="Rectangle 2"/>
          <p:cNvSpPr/>
          <p:nvPr/>
        </p:nvSpPr>
        <p:spPr>
          <a:xfrm>
            <a:off x="4891676" y="1485432"/>
            <a:ext cx="6355444" cy="3508653"/>
          </a:xfrm>
          <a:prstGeom prst="rect">
            <a:avLst/>
          </a:prstGeom>
        </p:spPr>
        <p:txBody>
          <a:bodyPr wrap="square">
            <a:spAutoFit/>
          </a:bodyPr>
          <a:lstStyle/>
          <a:p>
            <a:pPr>
              <a:lnSpc>
                <a:spcPct val="150000"/>
              </a:lnSpc>
            </a:pPr>
            <a:r>
              <a:rPr lang="en-US" altLang="zh-CN" sz="2000" dirty="0">
                <a:latin typeface="FrutigerLTStd-Light"/>
              </a:rPr>
              <a:t>a typical SH2 domain is composed </a:t>
            </a:r>
            <a:r>
              <a:rPr lang="en-US" altLang="zh-CN" sz="2000" dirty="0" smtClean="0">
                <a:latin typeface="FrutigerLTStd-Light"/>
              </a:rPr>
              <a:t>of about </a:t>
            </a:r>
            <a:r>
              <a:rPr lang="en-US" altLang="zh-CN" sz="2000" dirty="0">
                <a:latin typeface="FrutigerLTStd-Light"/>
              </a:rPr>
              <a:t>100 amino acid residues and </a:t>
            </a:r>
            <a:r>
              <a:rPr lang="en-US" altLang="zh-CN" sz="2000" dirty="0" smtClean="0">
                <a:latin typeface="FrutigerLTStd-Light"/>
              </a:rPr>
              <a:t>is assembled </a:t>
            </a:r>
            <a:r>
              <a:rPr lang="en-US" altLang="zh-CN" sz="2000" dirty="0">
                <a:latin typeface="FrutigerLTStd-Light"/>
              </a:rPr>
              <a:t>from a pair of </a:t>
            </a:r>
            <a:r>
              <a:rPr lang="en-US" altLang="zh-CN" sz="2000" dirty="0" smtClean="0">
                <a:latin typeface="FrutigerLTStd-Light"/>
              </a:rPr>
              <a:t>anti-parallel </a:t>
            </a:r>
            <a:r>
              <a:rPr lang="en-US" altLang="zh-CN" sz="2400" dirty="0" smtClean="0">
                <a:latin typeface="TimesNewRomanPSMT"/>
              </a:rPr>
              <a:t>β</a:t>
            </a:r>
            <a:r>
              <a:rPr lang="en-US" altLang="zh-CN" sz="2000" dirty="0" smtClean="0">
                <a:latin typeface="FrutigerLTStd-Light"/>
              </a:rPr>
              <a:t>-pleated </a:t>
            </a:r>
            <a:r>
              <a:rPr lang="en-US" altLang="zh-CN" sz="2000" dirty="0">
                <a:latin typeface="FrutigerLTStd-Light"/>
              </a:rPr>
              <a:t>sheets </a:t>
            </a:r>
            <a:r>
              <a:rPr lang="en-US" altLang="zh-CN" sz="2000" dirty="0" smtClean="0">
                <a:latin typeface="FrutigerLTStd-Light"/>
              </a:rPr>
              <a:t>(</a:t>
            </a:r>
            <a:r>
              <a:rPr lang="en-US" altLang="zh-CN" sz="2000" i="1" dirty="0" smtClean="0">
                <a:latin typeface="FrutigerLTStd-LightItalic"/>
              </a:rPr>
              <a:t>red</a:t>
            </a:r>
            <a:r>
              <a:rPr lang="en-US" altLang="zh-CN" sz="2000" dirty="0" smtClean="0">
                <a:latin typeface="FrutigerLTStd-Light"/>
              </a:rPr>
              <a:t>) surrounded by a </a:t>
            </a:r>
            <a:r>
              <a:rPr lang="en-US" altLang="zh-CN" sz="2000" dirty="0">
                <a:latin typeface="FrutigerLTStd-Light"/>
              </a:rPr>
              <a:t>pair of </a:t>
            </a:r>
            <a:r>
              <a:rPr lang="en-US" altLang="zh-CN" sz="2400" dirty="0">
                <a:latin typeface="TimesNewRomanPSMT"/>
              </a:rPr>
              <a:t>α</a:t>
            </a:r>
            <a:r>
              <a:rPr lang="en-US" altLang="zh-CN" sz="2000" dirty="0">
                <a:latin typeface="FrutigerLTStd-Light"/>
              </a:rPr>
              <a:t>-helices (</a:t>
            </a:r>
            <a:r>
              <a:rPr lang="en-US" altLang="zh-CN" sz="2000" i="1" dirty="0">
                <a:latin typeface="FrutigerLTStd-LightItalic"/>
              </a:rPr>
              <a:t>green</a:t>
            </a:r>
            <a:r>
              <a:rPr lang="en-US" altLang="zh-CN" sz="2000" dirty="0">
                <a:latin typeface="FrutigerLTStd-Light"/>
              </a:rPr>
              <a:t>). The sites </a:t>
            </a:r>
            <a:r>
              <a:rPr lang="en-US" altLang="zh-CN" sz="2000" dirty="0" smtClean="0">
                <a:latin typeface="FrutigerLTStd-Light"/>
              </a:rPr>
              <a:t>of interaction </a:t>
            </a:r>
            <a:r>
              <a:rPr lang="en-US" altLang="zh-CN" sz="2000" dirty="0">
                <a:latin typeface="FrutigerLTStd-Light"/>
              </a:rPr>
              <a:t>by the SH2 domain with </a:t>
            </a:r>
            <a:r>
              <a:rPr lang="en-US" altLang="zh-CN" sz="2000" u="sng" dirty="0" smtClean="0">
                <a:solidFill>
                  <a:srgbClr val="FF0000"/>
                </a:solidFill>
                <a:latin typeface="FrutigerLTStd-Light"/>
              </a:rPr>
              <a:t>its “ligand</a:t>
            </a:r>
            <a:r>
              <a:rPr lang="en-US" altLang="zh-CN" sz="2000" u="sng" dirty="0">
                <a:solidFill>
                  <a:srgbClr val="FF0000"/>
                </a:solidFill>
                <a:latin typeface="FrutigerLTStd-Light"/>
              </a:rPr>
              <a:t>”—a </a:t>
            </a:r>
            <a:r>
              <a:rPr lang="en-US" altLang="zh-CN" sz="2000" u="sng" dirty="0" err="1">
                <a:solidFill>
                  <a:srgbClr val="FF0000"/>
                </a:solidFill>
                <a:latin typeface="FrutigerLTStd-Light"/>
              </a:rPr>
              <a:t>phosphotyrosine</a:t>
            </a:r>
            <a:r>
              <a:rPr lang="en-US" altLang="zh-CN" sz="2000" u="sng" dirty="0">
                <a:solidFill>
                  <a:srgbClr val="FF0000"/>
                </a:solidFill>
                <a:latin typeface="FrutigerLTStd-Light"/>
              </a:rPr>
              <a:t> (</a:t>
            </a:r>
            <a:r>
              <a:rPr lang="en-US" altLang="zh-CN" sz="2000" u="sng" dirty="0" err="1">
                <a:solidFill>
                  <a:srgbClr val="FF0000"/>
                </a:solidFill>
                <a:latin typeface="FrutigerLTStd-Light"/>
              </a:rPr>
              <a:t>pY</a:t>
            </a:r>
            <a:r>
              <a:rPr lang="en-US" altLang="zh-CN" sz="2000" u="sng" dirty="0" smtClean="0">
                <a:solidFill>
                  <a:srgbClr val="FF0000"/>
                </a:solidFill>
                <a:latin typeface="FrutigerLTStd-Light"/>
              </a:rPr>
              <a:t>)- containing peptide.</a:t>
            </a:r>
            <a:endParaRPr lang="zh-CN" altLang="en-US" sz="2000" dirty="0"/>
          </a:p>
        </p:txBody>
      </p:sp>
      <p:sp>
        <p:nvSpPr>
          <p:cNvPr id="2" name="TextBox 1"/>
          <p:cNvSpPr txBox="1"/>
          <p:nvPr/>
        </p:nvSpPr>
        <p:spPr>
          <a:xfrm>
            <a:off x="5976292" y="5381655"/>
            <a:ext cx="4186211" cy="523220"/>
          </a:xfrm>
          <a:prstGeom prst="rect">
            <a:avLst/>
          </a:prstGeom>
          <a:noFill/>
        </p:spPr>
        <p:txBody>
          <a:bodyPr wrap="none" rtlCol="0">
            <a:spAutoFit/>
          </a:bodyPr>
          <a:lstStyle/>
          <a:p>
            <a:r>
              <a:rPr lang="en-US" altLang="zh-CN" sz="2800" dirty="0" smtClean="0"/>
              <a:t>SH2 </a:t>
            </a:r>
            <a:r>
              <a:rPr lang="en-US" altLang="zh-CN" sz="2800" dirty="0"/>
              <a:t>bind </a:t>
            </a:r>
            <a:r>
              <a:rPr lang="en-US" altLang="zh-CN" sz="2800" dirty="0" err="1"/>
              <a:t>phosphotyrosine</a:t>
            </a:r>
            <a:r>
              <a:rPr lang="en-US" altLang="zh-CN" sz="2800" dirty="0"/>
              <a:t> </a:t>
            </a:r>
            <a:endParaRPr lang="zh-CN" altLang="en-US" sz="2800" dirty="0"/>
          </a:p>
        </p:txBody>
      </p:sp>
    </p:spTree>
    <p:extLst>
      <p:ext uri="{BB962C8B-B14F-4D97-AF65-F5344CB8AC3E}">
        <p14:creationId xmlns:p14="http://schemas.microsoft.com/office/powerpoint/2010/main" val="33790189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figure_06_08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882" y="2276856"/>
            <a:ext cx="5238584" cy="2783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39414" y="2035362"/>
            <a:ext cx="6002649" cy="2308324"/>
          </a:xfrm>
          <a:prstGeom prst="rect">
            <a:avLst/>
          </a:prstGeom>
        </p:spPr>
        <p:txBody>
          <a:bodyPr wrap="square">
            <a:spAutoFit/>
          </a:bodyPr>
          <a:lstStyle/>
          <a:p>
            <a:r>
              <a:rPr lang="en-US" altLang="zh-CN" sz="2400" dirty="0">
                <a:latin typeface="FrutigerLTStd-Light"/>
              </a:rPr>
              <a:t>As indicated, </a:t>
            </a:r>
            <a:r>
              <a:rPr lang="en-US" altLang="zh-CN" sz="2400" dirty="0" smtClean="0">
                <a:latin typeface="FrutigerLTStd-Light"/>
              </a:rPr>
              <a:t>the SH2 </a:t>
            </a:r>
            <a:r>
              <a:rPr lang="en-US" altLang="zh-CN" sz="2400" dirty="0">
                <a:latin typeface="FrutigerLTStd-Light"/>
              </a:rPr>
              <a:t>domain can be thought to </a:t>
            </a:r>
            <a:r>
              <a:rPr lang="en-US" altLang="zh-CN" sz="2400" dirty="0" smtClean="0">
                <a:latin typeface="FrutigerLTStd-Light"/>
              </a:rPr>
              <a:t>function like </a:t>
            </a:r>
            <a:r>
              <a:rPr lang="en-US" altLang="zh-CN" sz="2400" dirty="0">
                <a:latin typeface="FrutigerLTStd-Light"/>
              </a:rPr>
              <a:t>a modular plug: it recognizes </a:t>
            </a:r>
            <a:r>
              <a:rPr lang="en-US" altLang="zh-CN" sz="2400" dirty="0" smtClean="0">
                <a:latin typeface="FrutigerLTStd-Light"/>
              </a:rPr>
              <a:t>both a </a:t>
            </a:r>
            <a:r>
              <a:rPr lang="en-US" altLang="zh-CN" sz="2400" dirty="0" err="1">
                <a:latin typeface="FrutigerLTStd-Light"/>
              </a:rPr>
              <a:t>phosphotyrosine</a:t>
            </a:r>
            <a:r>
              <a:rPr lang="en-US" altLang="zh-CN" sz="2400" dirty="0">
                <a:latin typeface="FrutigerLTStd-Light"/>
              </a:rPr>
              <a:t> and the amino </a:t>
            </a:r>
            <a:r>
              <a:rPr lang="en-US" altLang="zh-CN" sz="2400" dirty="0" smtClean="0">
                <a:latin typeface="FrutigerLTStd-Light"/>
              </a:rPr>
              <a:t>acids that </a:t>
            </a:r>
            <a:r>
              <a:rPr lang="en-US" altLang="zh-CN" sz="2400" dirty="0">
                <a:latin typeface="FrutigerLTStd-Light"/>
              </a:rPr>
              <a:t>flank this </a:t>
            </a:r>
            <a:r>
              <a:rPr lang="en-US" altLang="zh-CN" sz="2400" dirty="0" err="1">
                <a:latin typeface="FrutigerLTStd-Light"/>
              </a:rPr>
              <a:t>phosphotyrosine</a:t>
            </a:r>
            <a:r>
              <a:rPr lang="en-US" altLang="zh-CN" sz="2400" dirty="0">
                <a:latin typeface="FrutigerLTStd-Light"/>
              </a:rPr>
              <a:t> on </a:t>
            </a:r>
            <a:r>
              <a:rPr lang="en-US" altLang="zh-CN" sz="2400" dirty="0" smtClean="0">
                <a:latin typeface="FrutigerLTStd-Light"/>
              </a:rPr>
              <a:t>its C-terminal </a:t>
            </a:r>
            <a:r>
              <a:rPr lang="en-US" altLang="zh-CN" sz="2400" dirty="0">
                <a:latin typeface="FrutigerLTStd-Light"/>
              </a:rPr>
              <a:t>side.</a:t>
            </a:r>
            <a:endParaRPr lang="zh-CN" altLang="en-US" sz="2400" dirty="0"/>
          </a:p>
        </p:txBody>
      </p:sp>
      <p:sp>
        <p:nvSpPr>
          <p:cNvPr id="4" name="Rectangle 3"/>
          <p:cNvSpPr/>
          <p:nvPr/>
        </p:nvSpPr>
        <p:spPr>
          <a:xfrm>
            <a:off x="1658192" y="497283"/>
            <a:ext cx="9137175" cy="461665"/>
          </a:xfrm>
          <a:prstGeom prst="rect">
            <a:avLst/>
          </a:prstGeom>
        </p:spPr>
        <p:txBody>
          <a:bodyPr wrap="square">
            <a:spAutoFit/>
          </a:bodyPr>
          <a:lstStyle/>
          <a:p>
            <a:r>
              <a:rPr lang="en-US" altLang="zh-CN" sz="2400" b="1" dirty="0">
                <a:solidFill>
                  <a:srgbClr val="1271FF"/>
                </a:solidFill>
                <a:latin typeface="FrutigerLTStd-Bold"/>
              </a:rPr>
              <a:t>Figure 6.8 </a:t>
            </a:r>
            <a:r>
              <a:rPr lang="en-US" altLang="zh-CN" sz="2400" b="1" dirty="0">
                <a:solidFill>
                  <a:srgbClr val="000000"/>
                </a:solidFill>
                <a:latin typeface="FrutigerLTStd-Bold"/>
              </a:rPr>
              <a:t>Structure and </a:t>
            </a:r>
            <a:r>
              <a:rPr lang="en-US" altLang="zh-CN" sz="2400" b="1" dirty="0" smtClean="0">
                <a:solidFill>
                  <a:srgbClr val="000000"/>
                </a:solidFill>
                <a:latin typeface="FrutigerLTStd-Bold"/>
              </a:rPr>
              <a:t>function of </a:t>
            </a:r>
            <a:r>
              <a:rPr lang="en-US" altLang="zh-CN" sz="2400" b="1" dirty="0">
                <a:solidFill>
                  <a:srgbClr val="000000"/>
                </a:solidFill>
                <a:latin typeface="FrutigerLTStd-Bold"/>
              </a:rPr>
              <a:t>SH2 and SH3 domains</a:t>
            </a:r>
            <a:endParaRPr lang="zh-CN" altLang="en-US" sz="2400" dirty="0"/>
          </a:p>
        </p:txBody>
      </p:sp>
    </p:spTree>
    <p:extLst>
      <p:ext uri="{BB962C8B-B14F-4D97-AF65-F5344CB8AC3E}">
        <p14:creationId xmlns:p14="http://schemas.microsoft.com/office/powerpoint/2010/main" val="1678708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figure_06_0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62" y="1720305"/>
            <a:ext cx="4100772" cy="457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85572" y="2290073"/>
            <a:ext cx="6929059" cy="1886286"/>
          </a:xfrm>
          <a:prstGeom prst="rect">
            <a:avLst/>
          </a:prstGeom>
        </p:spPr>
        <p:txBody>
          <a:bodyPr wrap="square">
            <a:spAutoFit/>
          </a:bodyPr>
          <a:lstStyle/>
          <a:p>
            <a:pPr>
              <a:lnSpc>
                <a:spcPct val="150000"/>
              </a:lnSpc>
            </a:pPr>
            <a:r>
              <a:rPr lang="en-US" altLang="zh-CN" sz="2000" dirty="0">
                <a:latin typeface="FrutigerLTStd-Light"/>
              </a:rPr>
              <a:t>The SH3 domain (</a:t>
            </a:r>
            <a:r>
              <a:rPr lang="en-US" altLang="zh-CN" sz="2000" i="1" dirty="0">
                <a:latin typeface="FrutigerLTStd-LightItalic"/>
              </a:rPr>
              <a:t>ribbon diagram</a:t>
            </a:r>
            <a:r>
              <a:rPr lang="en-US" altLang="zh-CN" sz="2000" dirty="0" smtClean="0">
                <a:latin typeface="FrutigerLTStd-Light"/>
              </a:rPr>
              <a:t>), also </a:t>
            </a:r>
            <a:r>
              <a:rPr lang="en-US" altLang="zh-CN" sz="2000" dirty="0">
                <a:latin typeface="FrutigerLTStd-Light"/>
              </a:rPr>
              <a:t>shown in a different </a:t>
            </a:r>
            <a:r>
              <a:rPr lang="en-US" altLang="zh-CN" sz="2000" dirty="0" smtClean="0">
                <a:latin typeface="FrutigerLTStd-Light"/>
              </a:rPr>
              <a:t>orientation from </a:t>
            </a:r>
            <a:r>
              <a:rPr lang="en-US" altLang="zh-CN" sz="2000" dirty="0">
                <a:latin typeface="FrutigerLTStd-Light"/>
              </a:rPr>
              <a:t>that of Figure 6.7, recognizes </a:t>
            </a:r>
            <a:r>
              <a:rPr lang="en-US" altLang="zh-CN" sz="2000" dirty="0" smtClean="0">
                <a:latin typeface="FrutigerLTStd-Light"/>
              </a:rPr>
              <a:t>as its </a:t>
            </a:r>
            <a:r>
              <a:rPr lang="en-US" altLang="zh-CN" sz="2000" dirty="0">
                <a:latin typeface="FrutigerLTStd-Light"/>
              </a:rPr>
              <a:t>ligands </a:t>
            </a:r>
            <a:r>
              <a:rPr lang="en-US" altLang="zh-CN" sz="2000" dirty="0" err="1">
                <a:latin typeface="FrutigerLTStd-Light"/>
              </a:rPr>
              <a:t>proline</a:t>
            </a:r>
            <a:r>
              <a:rPr lang="en-US" altLang="zh-CN" sz="2000" dirty="0">
                <a:latin typeface="FrutigerLTStd-Light"/>
              </a:rPr>
              <a:t>-rich </a:t>
            </a:r>
            <a:r>
              <a:rPr lang="en-US" altLang="zh-CN" sz="2000" dirty="0" smtClean="0">
                <a:latin typeface="FrutigerLTStd-Light"/>
              </a:rPr>
              <a:t>oligopeptide (</a:t>
            </a:r>
            <a:r>
              <a:rPr lang="en-US" altLang="zh-CN" sz="2000" i="1" dirty="0" smtClean="0">
                <a:latin typeface="FrutigerLTStd-LightItalic"/>
              </a:rPr>
              <a:t>blue </a:t>
            </a:r>
            <a:r>
              <a:rPr lang="en-US" altLang="zh-CN" sz="2000" i="1" dirty="0">
                <a:latin typeface="FrutigerLTStd-LightItalic"/>
              </a:rPr>
              <a:t>stick figure</a:t>
            </a:r>
            <a:r>
              <a:rPr lang="en-US" altLang="zh-CN" sz="2000" dirty="0">
                <a:latin typeface="FrutigerLTStd-Light"/>
              </a:rPr>
              <a:t>) sequences in </a:t>
            </a:r>
            <a:r>
              <a:rPr lang="en-US" altLang="zh-CN" sz="2000" dirty="0" smtClean="0">
                <a:latin typeface="FrutigerLTStd-Light"/>
              </a:rPr>
              <a:t>partner proteins</a:t>
            </a:r>
            <a:r>
              <a:rPr lang="en-US" altLang="zh-CN" sz="2000" dirty="0">
                <a:latin typeface="FrutigerLTStd-Light"/>
              </a:rPr>
              <a:t>.</a:t>
            </a:r>
            <a:endParaRPr lang="zh-CN" altLang="en-US" sz="2000" dirty="0"/>
          </a:p>
        </p:txBody>
      </p:sp>
      <p:sp>
        <p:nvSpPr>
          <p:cNvPr id="4" name="Rectangle 3"/>
          <p:cNvSpPr/>
          <p:nvPr/>
        </p:nvSpPr>
        <p:spPr>
          <a:xfrm>
            <a:off x="1819656" y="424131"/>
            <a:ext cx="9000015" cy="461665"/>
          </a:xfrm>
          <a:prstGeom prst="rect">
            <a:avLst/>
          </a:prstGeom>
        </p:spPr>
        <p:txBody>
          <a:bodyPr wrap="square">
            <a:spAutoFit/>
          </a:bodyPr>
          <a:lstStyle/>
          <a:p>
            <a:r>
              <a:rPr lang="en-US" altLang="zh-CN" sz="2400" b="1" dirty="0">
                <a:solidFill>
                  <a:srgbClr val="1271FF"/>
                </a:solidFill>
                <a:latin typeface="FrutigerLTStd-Bold"/>
              </a:rPr>
              <a:t>Figure 6.8 </a:t>
            </a:r>
            <a:r>
              <a:rPr lang="en-US" altLang="zh-CN" sz="2400" b="1" dirty="0">
                <a:solidFill>
                  <a:srgbClr val="000000"/>
                </a:solidFill>
                <a:latin typeface="FrutigerLTStd-Bold"/>
              </a:rPr>
              <a:t>Structure and </a:t>
            </a:r>
            <a:r>
              <a:rPr lang="en-US" altLang="zh-CN" sz="2400" b="1" dirty="0" smtClean="0">
                <a:solidFill>
                  <a:srgbClr val="000000"/>
                </a:solidFill>
                <a:latin typeface="FrutigerLTStd-Bold"/>
              </a:rPr>
              <a:t>function of </a:t>
            </a:r>
            <a:r>
              <a:rPr lang="en-US" altLang="zh-CN" sz="2400" b="1" dirty="0">
                <a:solidFill>
                  <a:srgbClr val="000000"/>
                </a:solidFill>
                <a:latin typeface="FrutigerLTStd-Bold"/>
              </a:rPr>
              <a:t>SH2 and SH3 domains</a:t>
            </a:r>
            <a:endParaRPr lang="zh-CN" altLang="en-US" sz="2400" dirty="0"/>
          </a:p>
        </p:txBody>
      </p:sp>
      <p:sp>
        <p:nvSpPr>
          <p:cNvPr id="3" name="TextBox 2"/>
          <p:cNvSpPr txBox="1"/>
          <p:nvPr/>
        </p:nvSpPr>
        <p:spPr>
          <a:xfrm>
            <a:off x="5508782" y="5118971"/>
            <a:ext cx="3849259" cy="461665"/>
          </a:xfrm>
          <a:prstGeom prst="rect">
            <a:avLst/>
          </a:prstGeom>
          <a:noFill/>
        </p:spPr>
        <p:txBody>
          <a:bodyPr wrap="none" rtlCol="0">
            <a:spAutoFit/>
          </a:bodyPr>
          <a:lstStyle/>
          <a:p>
            <a:r>
              <a:rPr lang="en-US" altLang="zh-CN" sz="2400" dirty="0" smtClean="0"/>
              <a:t>SH3 bind </a:t>
            </a:r>
            <a:r>
              <a:rPr lang="en-US" altLang="zh-CN" sz="2400" dirty="0" err="1" smtClean="0"/>
              <a:t>proline</a:t>
            </a:r>
            <a:r>
              <a:rPr lang="en-US" altLang="zh-CN" sz="2400" dirty="0" smtClean="0"/>
              <a:t>-rich peptide</a:t>
            </a:r>
            <a:endParaRPr lang="zh-CN" altLang="en-US" sz="2400" dirty="0"/>
          </a:p>
        </p:txBody>
      </p:sp>
    </p:spTree>
    <p:extLst>
      <p:ext uri="{BB962C8B-B14F-4D97-AF65-F5344CB8AC3E}">
        <p14:creationId xmlns:p14="http://schemas.microsoft.com/office/powerpoint/2010/main" val="22337454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6152" y="2207044"/>
            <a:ext cx="9893808" cy="1691104"/>
          </a:xfrm>
          <a:prstGeom prst="rect">
            <a:avLst/>
          </a:prstGeom>
        </p:spPr>
        <p:txBody>
          <a:bodyPr wrap="square">
            <a:spAutoFit/>
          </a:bodyPr>
          <a:lstStyle/>
          <a:p>
            <a:pPr>
              <a:lnSpc>
                <a:spcPct val="150000"/>
              </a:lnSpc>
            </a:pPr>
            <a:r>
              <a:rPr lang="en-US" altLang="zh-CN" sz="2400" dirty="0">
                <a:solidFill>
                  <a:srgbClr val="000000"/>
                </a:solidFill>
                <a:latin typeface="UtopiaStd-Regular"/>
              </a:rPr>
              <a:t>The discoveries about SH2 groups finally solved the puzzle of how tyrosine </a:t>
            </a:r>
            <a:r>
              <a:rPr lang="en-US" altLang="zh-CN" sz="2400" dirty="0" smtClean="0">
                <a:solidFill>
                  <a:srgbClr val="000000"/>
                </a:solidFill>
                <a:latin typeface="UtopiaStd-Regular"/>
              </a:rPr>
              <a:t>kinase receptors </a:t>
            </a:r>
            <a:r>
              <a:rPr lang="en-US" altLang="zh-CN" sz="2400" dirty="0">
                <a:solidFill>
                  <a:srgbClr val="000000"/>
                </a:solidFill>
                <a:latin typeface="UtopiaStd-Regular"/>
              </a:rPr>
              <a:t>are able to emit signals. The story is illustrated schematically in </a:t>
            </a:r>
            <a:r>
              <a:rPr lang="en-US" altLang="zh-CN" sz="2400" dirty="0">
                <a:solidFill>
                  <a:srgbClr val="1271FF"/>
                </a:solidFill>
                <a:latin typeface="UtopiaStd-Semibold"/>
              </a:rPr>
              <a:t>Figure 6.9</a:t>
            </a:r>
            <a:r>
              <a:rPr lang="en-US" altLang="zh-CN" sz="2400" dirty="0">
                <a:solidFill>
                  <a:srgbClr val="000000"/>
                </a:solidFill>
                <a:latin typeface="UtopiaStd-Regular"/>
              </a:rPr>
              <a:t>.</a:t>
            </a:r>
            <a:endParaRPr lang="zh-CN" altLang="en-US" sz="2400" dirty="0"/>
          </a:p>
        </p:txBody>
      </p:sp>
      <p:sp>
        <p:nvSpPr>
          <p:cNvPr id="3" name="TextBox 2"/>
          <p:cNvSpPr txBox="1"/>
          <p:nvPr/>
        </p:nvSpPr>
        <p:spPr>
          <a:xfrm>
            <a:off x="2791492" y="691465"/>
            <a:ext cx="6743128" cy="646331"/>
          </a:xfrm>
          <a:prstGeom prst="rect">
            <a:avLst/>
          </a:prstGeom>
          <a:noFill/>
        </p:spPr>
        <p:txBody>
          <a:bodyPr wrap="none" rtlCol="0">
            <a:spAutoFit/>
          </a:bodyPr>
          <a:lstStyle/>
          <a:p>
            <a:r>
              <a:rPr lang="en-US" altLang="zh-CN" sz="3600" dirty="0" smtClean="0"/>
              <a:t>SH2 domain bind </a:t>
            </a:r>
            <a:r>
              <a:rPr lang="en-US" altLang="zh-CN" sz="3600" dirty="0" err="1"/>
              <a:t>phosphotyrosine</a:t>
            </a:r>
            <a:r>
              <a:rPr lang="en-US" altLang="zh-CN" sz="3600" dirty="0"/>
              <a:t> </a:t>
            </a:r>
            <a:endParaRPr lang="zh-CN" altLang="en-US" sz="3600" dirty="0"/>
          </a:p>
        </p:txBody>
      </p:sp>
    </p:spTree>
    <p:extLst>
      <p:ext uri="{BB962C8B-B14F-4D97-AF65-F5344CB8AC3E}">
        <p14:creationId xmlns:p14="http://schemas.microsoft.com/office/powerpoint/2010/main" val="332197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09620" y="367261"/>
            <a:ext cx="5073440" cy="646331"/>
          </a:xfrm>
          <a:prstGeom prst="rect">
            <a:avLst/>
          </a:prstGeom>
          <a:noFill/>
        </p:spPr>
        <p:txBody>
          <a:bodyPr wrap="none" rtlCol="0">
            <a:spAutoFit/>
          </a:bodyPr>
          <a:lstStyle/>
          <a:p>
            <a:r>
              <a:rPr lang="en-US" altLang="zh-CN" sz="3600" b="1" dirty="0" smtClean="0">
                <a:solidFill>
                  <a:srgbClr val="FF0000"/>
                </a:solidFill>
              </a:rPr>
              <a:t>Outline of today`s lecture</a:t>
            </a:r>
            <a:endParaRPr lang="zh-CN" altLang="en-US" sz="3600" b="1" dirty="0">
              <a:solidFill>
                <a:srgbClr val="FF0000"/>
              </a:solidFill>
            </a:endParaRPr>
          </a:p>
        </p:txBody>
      </p:sp>
      <p:sp>
        <p:nvSpPr>
          <p:cNvPr id="4" name="TextBox 3"/>
          <p:cNvSpPr txBox="1"/>
          <p:nvPr/>
        </p:nvSpPr>
        <p:spPr>
          <a:xfrm>
            <a:off x="1307592" y="1207008"/>
            <a:ext cx="10394256" cy="5262979"/>
          </a:xfrm>
          <a:prstGeom prst="rect">
            <a:avLst/>
          </a:prstGeom>
          <a:noFill/>
        </p:spPr>
        <p:txBody>
          <a:bodyPr wrap="none" rtlCol="0">
            <a:spAutoFit/>
          </a:bodyPr>
          <a:lstStyle/>
          <a:p>
            <a:pPr>
              <a:lnSpc>
                <a:spcPct val="150000"/>
              </a:lnSpc>
            </a:pPr>
            <a:r>
              <a:rPr lang="en-US" altLang="zh-CN" sz="2800" dirty="0" smtClean="0"/>
              <a:t>1, Receptor tyrosine kinase(RTK) and </a:t>
            </a:r>
            <a:r>
              <a:rPr lang="en-US" altLang="zh-CN" sz="2800" dirty="0" err="1" smtClean="0"/>
              <a:t>Ras</a:t>
            </a:r>
            <a:r>
              <a:rPr lang="en-US" altLang="zh-CN" sz="2800" dirty="0" smtClean="0"/>
              <a:t> signaling.</a:t>
            </a:r>
          </a:p>
          <a:p>
            <a:pPr>
              <a:lnSpc>
                <a:spcPct val="150000"/>
              </a:lnSpc>
            </a:pPr>
            <a:r>
              <a:rPr lang="en-US" altLang="zh-CN" sz="2800" dirty="0" smtClean="0"/>
              <a:t>    </a:t>
            </a:r>
            <a:r>
              <a:rPr lang="en-US" altLang="zh-CN" sz="2800" b="1" dirty="0" smtClean="0"/>
              <a:t>1a</a:t>
            </a:r>
            <a:r>
              <a:rPr lang="en-US" altLang="zh-CN" sz="2800" dirty="0" smtClean="0"/>
              <a:t>, RTK-</a:t>
            </a:r>
            <a:r>
              <a:rPr lang="en-US" altLang="zh-CN" sz="2800" dirty="0" err="1" smtClean="0"/>
              <a:t>Ras</a:t>
            </a:r>
            <a:r>
              <a:rPr lang="en-US" altLang="zh-CN" sz="2800" dirty="0" smtClean="0"/>
              <a:t> signaling mechanism;</a:t>
            </a:r>
          </a:p>
          <a:p>
            <a:pPr>
              <a:lnSpc>
                <a:spcPct val="150000"/>
              </a:lnSpc>
            </a:pPr>
            <a:r>
              <a:rPr lang="en-US" altLang="zh-CN" sz="2800" dirty="0" smtClean="0"/>
              <a:t>    </a:t>
            </a:r>
            <a:r>
              <a:rPr lang="en-US" altLang="zh-CN" sz="2800" b="1" dirty="0" smtClean="0"/>
              <a:t>1b</a:t>
            </a:r>
            <a:r>
              <a:rPr lang="en-US" altLang="zh-CN" sz="2800" dirty="0" smtClean="0"/>
              <a:t>, </a:t>
            </a:r>
            <a:r>
              <a:rPr lang="en-US" altLang="zh-CN" sz="2800" dirty="0" err="1" smtClean="0"/>
              <a:t>Ras</a:t>
            </a:r>
            <a:r>
              <a:rPr lang="en-US" altLang="zh-CN" sz="2800" dirty="0" smtClean="0"/>
              <a:t> downstream signaling: MAPK; PI3K</a:t>
            </a:r>
            <a:r>
              <a:rPr lang="en-US" altLang="zh-CN" sz="2800" dirty="0"/>
              <a:t>; </a:t>
            </a:r>
            <a:r>
              <a:rPr lang="en-US" altLang="zh-CN" sz="2800" dirty="0" err="1" smtClean="0"/>
              <a:t>Ral</a:t>
            </a:r>
            <a:r>
              <a:rPr lang="en-US" altLang="zh-CN" sz="2800" dirty="0" smtClean="0"/>
              <a:t>;</a:t>
            </a:r>
          </a:p>
          <a:p>
            <a:pPr marL="342900" indent="-342900">
              <a:lnSpc>
                <a:spcPct val="150000"/>
              </a:lnSpc>
              <a:buAutoNum type="arabicPeriod"/>
            </a:pPr>
            <a:endParaRPr lang="en-US" altLang="zh-CN" sz="2800" dirty="0"/>
          </a:p>
          <a:p>
            <a:pPr>
              <a:lnSpc>
                <a:spcPct val="150000"/>
              </a:lnSpc>
            </a:pPr>
            <a:r>
              <a:rPr lang="en-US" altLang="zh-CN" sz="2800" dirty="0" smtClean="0"/>
              <a:t>2, Other type of cytoplasmic signaling.</a:t>
            </a:r>
            <a:endParaRPr lang="en-US" altLang="zh-CN" sz="2800" dirty="0"/>
          </a:p>
          <a:p>
            <a:pPr>
              <a:lnSpc>
                <a:spcPct val="150000"/>
              </a:lnSpc>
            </a:pPr>
            <a:r>
              <a:rPr lang="en-US" altLang="zh-CN" sz="2800" dirty="0" smtClean="0"/>
              <a:t>    </a:t>
            </a:r>
            <a:r>
              <a:rPr lang="en-US" altLang="zh-CN" sz="2800" b="1" dirty="0" smtClean="0"/>
              <a:t>2a</a:t>
            </a:r>
            <a:r>
              <a:rPr lang="en-US" altLang="zh-CN" sz="2800" dirty="0" smtClean="0"/>
              <a:t>, </a:t>
            </a:r>
            <a:r>
              <a:rPr lang="en-US" altLang="zh-CN" sz="2800" dirty="0" err="1" smtClean="0"/>
              <a:t>Jak</a:t>
            </a:r>
            <a:r>
              <a:rPr lang="en-US" altLang="zh-CN" sz="2800" dirty="0" smtClean="0"/>
              <a:t>-STAT; </a:t>
            </a:r>
            <a:r>
              <a:rPr lang="en-US" altLang="zh-CN" sz="2800" dirty="0" err="1" smtClean="0"/>
              <a:t>Wnt</a:t>
            </a:r>
            <a:r>
              <a:rPr lang="en-US" altLang="zh-CN" sz="2800" dirty="0" smtClean="0"/>
              <a:t>; GPCR; </a:t>
            </a:r>
            <a:r>
              <a:rPr lang="en-US" altLang="zh-CN" sz="2800" dirty="0"/>
              <a:t>Integrin;</a:t>
            </a:r>
            <a:endParaRPr lang="en-US" altLang="zh-CN" sz="2800" dirty="0" smtClean="0"/>
          </a:p>
          <a:p>
            <a:pPr>
              <a:lnSpc>
                <a:spcPct val="150000"/>
              </a:lnSpc>
            </a:pPr>
            <a:r>
              <a:rPr lang="en-US" altLang="zh-CN" sz="2800" dirty="0" smtClean="0"/>
              <a:t>    </a:t>
            </a:r>
            <a:r>
              <a:rPr lang="en-US" altLang="zh-CN" sz="2800" b="1" dirty="0" smtClean="0"/>
              <a:t>2b</a:t>
            </a:r>
            <a:r>
              <a:rPr lang="en-US" altLang="zh-CN" sz="2800" dirty="0" smtClean="0"/>
              <a:t>, Other “Dual </a:t>
            </a:r>
            <a:r>
              <a:rPr lang="en-US" altLang="zh-CN" sz="2800" dirty="0"/>
              <a:t>address </a:t>
            </a:r>
            <a:r>
              <a:rPr lang="en-US" altLang="zh-CN" sz="2800" dirty="0" smtClean="0"/>
              <a:t>” signaling: NF-</a:t>
            </a:r>
            <a:r>
              <a:rPr lang="en-US" altLang="zh-CN" sz="2800" dirty="0" smtClean="0">
                <a:latin typeface="Symbol" panose="05050102010706020507" pitchFamily="18" charset="2"/>
              </a:rPr>
              <a:t>k</a:t>
            </a:r>
            <a:r>
              <a:rPr lang="en-US" altLang="zh-CN" sz="2800" dirty="0" smtClean="0"/>
              <a:t>B; Notch; Hedgehog; TGF-</a:t>
            </a:r>
            <a:r>
              <a:rPr lang="en-US" altLang="zh-CN" sz="2800" dirty="0" smtClean="0">
                <a:latin typeface="Symbol" panose="05050102010706020507" pitchFamily="18" charset="2"/>
              </a:rPr>
              <a:t>b</a:t>
            </a:r>
          </a:p>
          <a:p>
            <a:pPr>
              <a:lnSpc>
                <a:spcPct val="150000"/>
              </a:lnSpc>
            </a:pPr>
            <a:endParaRPr lang="zh-CN" altLang="en-US" sz="2800" dirty="0"/>
          </a:p>
        </p:txBody>
      </p:sp>
    </p:spTree>
    <p:extLst>
      <p:ext uri="{BB962C8B-B14F-4D97-AF65-F5344CB8AC3E}">
        <p14:creationId xmlns:p14="http://schemas.microsoft.com/office/powerpoint/2010/main" val="2531189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figure_06_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95" y="1274154"/>
            <a:ext cx="6536600" cy="532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284117" y="240337"/>
            <a:ext cx="9222339" cy="830997"/>
          </a:xfrm>
          <a:prstGeom prst="rect">
            <a:avLst/>
          </a:prstGeom>
        </p:spPr>
        <p:txBody>
          <a:bodyPr wrap="square">
            <a:spAutoFit/>
          </a:bodyPr>
          <a:lstStyle/>
          <a:p>
            <a:pPr algn="ctr"/>
            <a:r>
              <a:rPr lang="en-US" altLang="zh-CN" sz="2400" b="1" dirty="0">
                <a:solidFill>
                  <a:srgbClr val="1271FF"/>
                </a:solidFill>
                <a:latin typeface="FrutigerLTStd-Bold"/>
              </a:rPr>
              <a:t>Figure 6.9 </a:t>
            </a:r>
            <a:r>
              <a:rPr lang="en-US" altLang="zh-CN" sz="2400" b="1" dirty="0">
                <a:solidFill>
                  <a:srgbClr val="000000"/>
                </a:solidFill>
                <a:latin typeface="FrutigerLTStd-Bold"/>
              </a:rPr>
              <a:t>Attraction of </a:t>
            </a:r>
            <a:r>
              <a:rPr lang="en-US" altLang="zh-CN" sz="2400" b="1" dirty="0" smtClean="0">
                <a:solidFill>
                  <a:srgbClr val="000000"/>
                </a:solidFill>
                <a:latin typeface="FrutigerLTStd-Bold"/>
              </a:rPr>
              <a:t>signal transducing proteins by phosphorylated </a:t>
            </a:r>
            <a:r>
              <a:rPr lang="en-US" altLang="zh-CN" sz="2400" b="1" dirty="0">
                <a:solidFill>
                  <a:srgbClr val="000000"/>
                </a:solidFill>
                <a:latin typeface="FrutigerLTStd-Bold"/>
              </a:rPr>
              <a:t>receptors</a:t>
            </a:r>
            <a:endParaRPr lang="zh-CN" altLang="en-US" sz="2400" dirty="0"/>
          </a:p>
        </p:txBody>
      </p:sp>
    </p:spTree>
    <p:extLst>
      <p:ext uri="{BB962C8B-B14F-4D97-AF65-F5344CB8AC3E}">
        <p14:creationId xmlns:p14="http://schemas.microsoft.com/office/powerpoint/2010/main" val="41638758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figure_06_10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57" y="1133440"/>
            <a:ext cx="4590668" cy="53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540991" y="2240991"/>
            <a:ext cx="6250674" cy="3139321"/>
          </a:xfrm>
          <a:prstGeom prst="rect">
            <a:avLst/>
          </a:prstGeom>
        </p:spPr>
        <p:txBody>
          <a:bodyPr wrap="square">
            <a:spAutoFit/>
          </a:bodyPr>
          <a:lstStyle/>
          <a:p>
            <a:r>
              <a:rPr lang="en-US" altLang="zh-CN" dirty="0">
                <a:latin typeface="FrutigerLTStd-Light"/>
              </a:rPr>
              <a:t>Specific </a:t>
            </a:r>
            <a:r>
              <a:rPr lang="en-US" altLang="zh-CN" dirty="0" err="1">
                <a:latin typeface="FrutigerLTStd-Light"/>
              </a:rPr>
              <a:t>multiprotein</a:t>
            </a:r>
            <a:r>
              <a:rPr lang="en-US" altLang="zh-CN" dirty="0">
                <a:latin typeface="FrutigerLTStd-Light"/>
              </a:rPr>
              <a:t> complexes are formed using domains such as the SH2, </a:t>
            </a:r>
            <a:r>
              <a:rPr lang="en-US" altLang="zh-CN" dirty="0" smtClean="0">
                <a:latin typeface="FrutigerLTStd-Light"/>
              </a:rPr>
              <a:t>SH3, and </a:t>
            </a:r>
            <a:r>
              <a:rPr lang="en-US" altLang="zh-CN" dirty="0">
                <a:latin typeface="FrutigerLTStd-Light"/>
              </a:rPr>
              <a:t>PH domains, which bind </a:t>
            </a:r>
            <a:r>
              <a:rPr lang="en-US" altLang="zh-CN" dirty="0" err="1">
                <a:latin typeface="FrutigerLTStd-Light"/>
              </a:rPr>
              <a:t>phosphotyrosines</a:t>
            </a:r>
            <a:r>
              <a:rPr lang="en-US" altLang="zh-CN" dirty="0">
                <a:latin typeface="FrutigerLTStd-Light"/>
              </a:rPr>
              <a:t>, </a:t>
            </a:r>
            <a:r>
              <a:rPr lang="en-US" altLang="zh-CN" dirty="0" err="1">
                <a:latin typeface="FrutigerLTStd-Light"/>
              </a:rPr>
              <a:t>proline</a:t>
            </a:r>
            <a:r>
              <a:rPr lang="en-US" altLang="zh-CN" dirty="0">
                <a:latin typeface="FrutigerLTStd-Light"/>
              </a:rPr>
              <a:t>-rich sequences, and </a:t>
            </a:r>
            <a:r>
              <a:rPr lang="en-US" altLang="zh-CN" dirty="0" smtClean="0">
                <a:latin typeface="FrutigerLTStd-Light"/>
              </a:rPr>
              <a:t>PIP3, respectively. At </a:t>
            </a:r>
            <a:r>
              <a:rPr lang="en-US" altLang="zh-CN" dirty="0">
                <a:latin typeface="FrutigerLTStd-Light"/>
              </a:rPr>
              <a:t>the bottom </a:t>
            </a:r>
            <a:r>
              <a:rPr lang="en-US" altLang="zh-CN" dirty="0" smtClean="0">
                <a:latin typeface="FrutigerLTStd-Light"/>
              </a:rPr>
              <a:t>are shown </a:t>
            </a:r>
            <a:r>
              <a:rPr lang="en-US" altLang="zh-CN" u="sng" dirty="0">
                <a:solidFill>
                  <a:srgbClr val="FF0000"/>
                </a:solidFill>
                <a:latin typeface="FrutigerLTStd-Light"/>
              </a:rPr>
              <a:t>two adaptor or “bridging” proteins that contain only SH2 and SH3 domains </a:t>
            </a:r>
            <a:r>
              <a:rPr lang="en-US" altLang="zh-CN" u="sng" dirty="0" smtClean="0">
                <a:solidFill>
                  <a:srgbClr val="FF0000"/>
                </a:solidFill>
                <a:latin typeface="FrutigerLTStd-Light"/>
              </a:rPr>
              <a:t>and lack </a:t>
            </a:r>
            <a:r>
              <a:rPr lang="en-US" altLang="zh-CN" u="sng" dirty="0">
                <a:solidFill>
                  <a:srgbClr val="FF0000"/>
                </a:solidFill>
                <a:latin typeface="FrutigerLTStd-Light"/>
              </a:rPr>
              <a:t>catalytic domains</a:t>
            </a:r>
            <a:r>
              <a:rPr lang="en-US" altLang="zh-CN" dirty="0">
                <a:latin typeface="FrutigerLTStd-Light"/>
              </a:rPr>
              <a:t>; each of these adaptors serves as a linker between pairs of </a:t>
            </a:r>
            <a:r>
              <a:rPr lang="en-US" altLang="zh-CN" dirty="0" smtClean="0">
                <a:latin typeface="FrutigerLTStd-Light"/>
              </a:rPr>
              <a:t>other proteins</a:t>
            </a:r>
            <a:r>
              <a:rPr lang="en-US" altLang="zh-CN" dirty="0">
                <a:latin typeface="FrutigerLTStd-Light"/>
              </a:rPr>
              <a:t>, one of which carries a certain </a:t>
            </a:r>
            <a:r>
              <a:rPr lang="en-US" altLang="zh-CN" dirty="0" err="1">
                <a:latin typeface="FrutigerLTStd-Light"/>
              </a:rPr>
              <a:t>phosphotyrosine</a:t>
            </a:r>
            <a:r>
              <a:rPr lang="en-US" altLang="zh-CN" dirty="0">
                <a:latin typeface="FrutigerLTStd-Light"/>
              </a:rPr>
              <a:t> (to which an SH2 domain </a:t>
            </a:r>
            <a:r>
              <a:rPr lang="en-US" altLang="zh-CN" dirty="0" smtClean="0">
                <a:latin typeface="FrutigerLTStd-Light"/>
              </a:rPr>
              <a:t>can bind</a:t>
            </a:r>
            <a:r>
              <a:rPr lang="en-US" altLang="zh-CN" dirty="0">
                <a:latin typeface="FrutigerLTStd-Light"/>
              </a:rPr>
              <a:t>) and the other of which carries a </a:t>
            </a:r>
            <a:r>
              <a:rPr lang="en-US" altLang="zh-CN" dirty="0" err="1">
                <a:latin typeface="FrutigerLTStd-Light"/>
              </a:rPr>
              <a:t>proline</a:t>
            </a:r>
            <a:r>
              <a:rPr lang="en-US" altLang="zh-CN" dirty="0">
                <a:latin typeface="FrutigerLTStd-Light"/>
              </a:rPr>
              <a:t>-rich domain (to which an SH3 </a:t>
            </a:r>
            <a:r>
              <a:rPr lang="en-US" altLang="zh-CN" dirty="0" smtClean="0">
                <a:latin typeface="FrutigerLTStd-Light"/>
              </a:rPr>
              <a:t>domain can </a:t>
            </a:r>
            <a:r>
              <a:rPr lang="en-US" altLang="zh-CN" dirty="0">
                <a:latin typeface="FrutigerLTStd-Light"/>
              </a:rPr>
              <a:t>bind; see Figure 6.12).</a:t>
            </a:r>
            <a:endParaRPr lang="zh-CN" altLang="en-US" dirty="0"/>
          </a:p>
        </p:txBody>
      </p:sp>
      <p:sp>
        <p:nvSpPr>
          <p:cNvPr id="4" name="Rectangle 3"/>
          <p:cNvSpPr/>
          <p:nvPr/>
        </p:nvSpPr>
        <p:spPr>
          <a:xfrm>
            <a:off x="1238265" y="160559"/>
            <a:ext cx="10210023" cy="830997"/>
          </a:xfrm>
          <a:prstGeom prst="rect">
            <a:avLst/>
          </a:prstGeom>
        </p:spPr>
        <p:txBody>
          <a:bodyPr wrap="square">
            <a:spAutoFit/>
          </a:bodyPr>
          <a:lstStyle/>
          <a:p>
            <a:pPr algn="ctr"/>
            <a:r>
              <a:rPr lang="en-US" altLang="zh-CN" sz="2400" b="1" dirty="0">
                <a:solidFill>
                  <a:srgbClr val="1271FF"/>
                </a:solidFill>
                <a:latin typeface="FrutigerLTStd-Bold"/>
              </a:rPr>
              <a:t>Figure 6.10 </a:t>
            </a:r>
            <a:r>
              <a:rPr lang="en-US" altLang="zh-CN" sz="2400" b="1" dirty="0">
                <a:solidFill>
                  <a:srgbClr val="000000"/>
                </a:solidFill>
                <a:latin typeface="FrutigerLTStd-Bold"/>
              </a:rPr>
              <a:t>Protein interaction domains as modular units of protein structure</a:t>
            </a:r>
            <a:endParaRPr lang="zh-CN" altLang="en-US" sz="2400" dirty="0"/>
          </a:p>
        </p:txBody>
      </p:sp>
    </p:spTree>
    <p:extLst>
      <p:ext uri="{BB962C8B-B14F-4D97-AF65-F5344CB8AC3E}">
        <p14:creationId xmlns:p14="http://schemas.microsoft.com/office/powerpoint/2010/main" val="38233279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ure_06_10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30" y="279400"/>
            <a:ext cx="8142288" cy="63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41454" y="4042442"/>
            <a:ext cx="5595581" cy="1754326"/>
          </a:xfrm>
          <a:prstGeom prst="rect">
            <a:avLst/>
          </a:prstGeom>
        </p:spPr>
        <p:txBody>
          <a:bodyPr wrap="square">
            <a:spAutoFit/>
          </a:bodyPr>
          <a:lstStyle/>
          <a:p>
            <a:r>
              <a:rPr lang="en-US" altLang="zh-CN" dirty="0" smtClean="0">
                <a:latin typeface="FrutigerLTStd-Light"/>
              </a:rPr>
              <a:t>As </a:t>
            </a:r>
            <a:r>
              <a:rPr lang="en-US" altLang="zh-CN" dirty="0">
                <a:latin typeface="FrutigerLTStd-Light"/>
              </a:rPr>
              <a:t>shown, a variety of modified amino acid </a:t>
            </a:r>
            <a:r>
              <a:rPr lang="en-US" altLang="zh-CN" dirty="0" smtClean="0">
                <a:latin typeface="FrutigerLTStd-Light"/>
              </a:rPr>
              <a:t>residues, peptide </a:t>
            </a:r>
            <a:r>
              <a:rPr lang="en-US" altLang="zh-CN" dirty="0">
                <a:latin typeface="FrutigerLTStd-Light"/>
              </a:rPr>
              <a:t>sequences, nucleic acids, and phospholipids can serve as ligands of the </a:t>
            </a:r>
            <a:r>
              <a:rPr lang="en-US" altLang="zh-CN" dirty="0" smtClean="0">
                <a:latin typeface="FrutigerLTStd-Light"/>
              </a:rPr>
              <a:t>indicated domains</a:t>
            </a:r>
            <a:r>
              <a:rPr lang="en-US" altLang="zh-CN" dirty="0">
                <a:latin typeface="FrutigerLTStd-Light"/>
              </a:rPr>
              <a:t>. In addition, certain domains (“domain/domain”) favor the </a:t>
            </a:r>
            <a:r>
              <a:rPr lang="en-US" altLang="zh-CN" dirty="0" err="1">
                <a:latin typeface="FrutigerLTStd-Light"/>
              </a:rPr>
              <a:t>homodimerization</a:t>
            </a:r>
            <a:r>
              <a:rPr lang="en-US" altLang="zh-CN" dirty="0">
                <a:latin typeface="FrutigerLTStd-Light"/>
              </a:rPr>
              <a:t> </a:t>
            </a:r>
            <a:r>
              <a:rPr lang="en-US" altLang="zh-CN" dirty="0" smtClean="0">
                <a:latin typeface="FrutigerLTStd-Light"/>
              </a:rPr>
              <a:t>of two </a:t>
            </a:r>
            <a:r>
              <a:rPr lang="en-US" altLang="zh-CN" dirty="0">
                <a:latin typeface="FrutigerLTStd-Light"/>
              </a:rPr>
              <a:t>protein molecules.</a:t>
            </a:r>
            <a:endParaRPr lang="zh-CN" altLang="en-US" dirty="0"/>
          </a:p>
        </p:txBody>
      </p:sp>
    </p:spTree>
    <p:extLst>
      <p:ext uri="{BB962C8B-B14F-4D97-AF65-F5344CB8AC3E}">
        <p14:creationId xmlns:p14="http://schemas.microsoft.com/office/powerpoint/2010/main" val="2526611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figure_06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747" y="1450976"/>
            <a:ext cx="8492585" cy="382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01349" y="368519"/>
            <a:ext cx="7611379" cy="523220"/>
          </a:xfrm>
          <a:prstGeom prst="rect">
            <a:avLst/>
          </a:prstGeom>
        </p:spPr>
        <p:txBody>
          <a:bodyPr wrap="none">
            <a:spAutoFit/>
          </a:bodyPr>
          <a:lstStyle/>
          <a:p>
            <a:r>
              <a:rPr lang="en-US" altLang="zh-CN" sz="2800" b="1" dirty="0">
                <a:solidFill>
                  <a:srgbClr val="1271FF"/>
                </a:solidFill>
                <a:latin typeface="FrutigerLTStd-Bold"/>
              </a:rPr>
              <a:t>Figure 6.11 </a:t>
            </a:r>
            <a:r>
              <a:rPr lang="en-US" altLang="zh-CN" sz="2800" b="1" dirty="0">
                <a:solidFill>
                  <a:srgbClr val="000000"/>
                </a:solidFill>
                <a:latin typeface="FrutigerLTStd-Bold"/>
              </a:rPr>
              <a:t>Structure and function of </a:t>
            </a:r>
            <a:r>
              <a:rPr lang="en-US" altLang="zh-CN" sz="2800" b="1" dirty="0" err="1">
                <a:solidFill>
                  <a:srgbClr val="000000"/>
                </a:solidFill>
                <a:latin typeface="FrutigerLTStd-Bold"/>
              </a:rPr>
              <a:t>Src</a:t>
            </a:r>
            <a:endParaRPr lang="zh-CN" altLang="en-US" sz="2800" dirty="0"/>
          </a:p>
        </p:txBody>
      </p:sp>
      <p:sp>
        <p:nvSpPr>
          <p:cNvPr id="2" name="Rectangle 1"/>
          <p:cNvSpPr/>
          <p:nvPr/>
        </p:nvSpPr>
        <p:spPr>
          <a:xfrm>
            <a:off x="1760747" y="5519290"/>
            <a:ext cx="10177271" cy="400110"/>
          </a:xfrm>
          <a:prstGeom prst="rect">
            <a:avLst/>
          </a:prstGeom>
        </p:spPr>
        <p:txBody>
          <a:bodyPr wrap="square">
            <a:spAutoFit/>
          </a:bodyPr>
          <a:lstStyle/>
          <a:p>
            <a:r>
              <a:rPr lang="en-US" altLang="zh-CN" sz="2000" dirty="0">
                <a:latin typeface="FrutigerLTStd-Light"/>
              </a:rPr>
              <a:t>(A) </a:t>
            </a:r>
            <a:r>
              <a:rPr lang="en-US" altLang="zh-CN" sz="2000" dirty="0" smtClean="0">
                <a:latin typeface="FrutigerLTStd-Light"/>
              </a:rPr>
              <a:t>Inactive </a:t>
            </a:r>
            <a:r>
              <a:rPr lang="en-US" altLang="zh-CN" sz="2000" dirty="0" err="1" smtClean="0">
                <a:latin typeface="FrutigerLTStd-Light"/>
              </a:rPr>
              <a:t>Src</a:t>
            </a:r>
            <a:r>
              <a:rPr lang="en-US" altLang="zh-CN" sz="2000" dirty="0" smtClean="0">
                <a:latin typeface="FrutigerLTStd-Light"/>
              </a:rPr>
              <a:t>;   (B) ready to active </a:t>
            </a:r>
            <a:r>
              <a:rPr lang="en-US" altLang="zh-CN" sz="2000" dirty="0" err="1" smtClean="0">
                <a:latin typeface="FrutigerLTStd-Light"/>
              </a:rPr>
              <a:t>Src</a:t>
            </a:r>
            <a:r>
              <a:rPr lang="en-US" altLang="zh-CN" sz="2000" dirty="0" smtClean="0">
                <a:latin typeface="FrutigerLTStd-Light"/>
              </a:rPr>
              <a:t>;   (</a:t>
            </a:r>
            <a:r>
              <a:rPr lang="en-US" altLang="zh-CN" sz="2000" dirty="0">
                <a:latin typeface="FrutigerLTStd-Light"/>
              </a:rPr>
              <a:t>C</a:t>
            </a:r>
            <a:r>
              <a:rPr lang="en-US" altLang="zh-CN" sz="2000" dirty="0" smtClean="0">
                <a:latin typeface="FrutigerLTStd-Light"/>
              </a:rPr>
              <a:t>) fully active </a:t>
            </a:r>
            <a:r>
              <a:rPr lang="en-US" altLang="zh-CN" sz="2000" dirty="0" err="1">
                <a:latin typeface="FrutigerLTStd-Light"/>
              </a:rPr>
              <a:t>Src</a:t>
            </a:r>
            <a:r>
              <a:rPr lang="en-US" altLang="zh-CN" sz="2000" dirty="0">
                <a:latin typeface="FrutigerLTStd-Light"/>
              </a:rPr>
              <a:t>.</a:t>
            </a:r>
            <a:endParaRPr lang="zh-CN" altLang="en-US" sz="2000" dirty="0"/>
          </a:p>
        </p:txBody>
      </p:sp>
    </p:spTree>
    <p:extLst>
      <p:ext uri="{BB962C8B-B14F-4D97-AF65-F5344CB8AC3E}">
        <p14:creationId xmlns:p14="http://schemas.microsoft.com/office/powerpoint/2010/main" val="817788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0269" y="2302134"/>
            <a:ext cx="9835486" cy="1569660"/>
          </a:xfrm>
          <a:prstGeom prst="rect">
            <a:avLst/>
          </a:prstGeom>
        </p:spPr>
        <p:txBody>
          <a:bodyPr wrap="square">
            <a:spAutoFit/>
          </a:bodyPr>
          <a:lstStyle/>
          <a:p>
            <a:r>
              <a:rPr lang="en-US" altLang="zh-CN" sz="2400" dirty="0">
                <a:latin typeface="UtopiaStd-Regular"/>
              </a:rPr>
              <a:t>The </a:t>
            </a:r>
            <a:r>
              <a:rPr lang="en-US" altLang="zh-CN" sz="2400" dirty="0" err="1">
                <a:latin typeface="UtopiaStd-Regular"/>
              </a:rPr>
              <a:t>Src</a:t>
            </a:r>
            <a:r>
              <a:rPr lang="en-US" altLang="zh-CN" sz="2400" dirty="0">
                <a:latin typeface="UtopiaStd-Regular"/>
              </a:rPr>
              <a:t> </a:t>
            </a:r>
            <a:r>
              <a:rPr lang="en-US" altLang="zh-CN" sz="2400" dirty="0" err="1">
                <a:latin typeface="UtopiaStd-Regular"/>
              </a:rPr>
              <a:t>oncoprotein</a:t>
            </a:r>
            <a:r>
              <a:rPr lang="en-US" altLang="zh-CN" sz="2400" dirty="0">
                <a:latin typeface="UtopiaStd-Regular"/>
              </a:rPr>
              <a:t> specified by Rous sarcoma virus is a </a:t>
            </a:r>
            <a:r>
              <a:rPr lang="en-US" altLang="zh-CN" sz="2400" dirty="0" smtClean="0">
                <a:latin typeface="UtopiaStd-Regular"/>
              </a:rPr>
              <a:t>mutant form </a:t>
            </a:r>
            <a:r>
              <a:rPr lang="en-US" altLang="zh-CN" sz="2400" dirty="0">
                <a:latin typeface="UtopiaStd-Regular"/>
              </a:rPr>
              <a:t>of the normal c-</a:t>
            </a:r>
            <a:r>
              <a:rPr lang="en-US" altLang="zh-CN" sz="2400" dirty="0" err="1">
                <a:latin typeface="UtopiaStd-Regular"/>
              </a:rPr>
              <a:t>Src</a:t>
            </a:r>
            <a:r>
              <a:rPr lang="en-US" altLang="zh-CN" sz="2400" dirty="0">
                <a:latin typeface="UtopiaStd-Regular"/>
              </a:rPr>
              <a:t> protein, in which the </a:t>
            </a:r>
            <a:r>
              <a:rPr lang="en-US" altLang="zh-CN" sz="2400" dirty="0" smtClean="0">
                <a:latin typeface="UtopiaStd-Regular"/>
              </a:rPr>
              <a:t>C-terminal oligopeptide </a:t>
            </a:r>
            <a:r>
              <a:rPr lang="en-US" altLang="zh-CN" sz="2400" dirty="0">
                <a:latin typeface="UtopiaStd-Regular"/>
              </a:rPr>
              <a:t>domain containing the tyrosine 527 residue </a:t>
            </a:r>
            <a:r>
              <a:rPr lang="en-US" altLang="zh-CN" sz="2400" dirty="0" smtClean="0">
                <a:latin typeface="UtopiaStd-Regular"/>
              </a:rPr>
              <a:t>has been </a:t>
            </a:r>
            <a:r>
              <a:rPr lang="en-US" altLang="zh-CN" sz="2400" dirty="0">
                <a:latin typeface="UtopiaStd-Regular"/>
              </a:rPr>
              <a:t>replaced by another, unrelated amino acid sequence.</a:t>
            </a:r>
            <a:endParaRPr lang="zh-CN" altLang="en-US" sz="2400" dirty="0"/>
          </a:p>
        </p:txBody>
      </p:sp>
      <p:sp>
        <p:nvSpPr>
          <p:cNvPr id="3" name="TextBox 2"/>
          <p:cNvSpPr txBox="1"/>
          <p:nvPr/>
        </p:nvSpPr>
        <p:spPr>
          <a:xfrm>
            <a:off x="2414016" y="640080"/>
            <a:ext cx="7438960" cy="646331"/>
          </a:xfrm>
          <a:prstGeom prst="rect">
            <a:avLst/>
          </a:prstGeom>
          <a:noFill/>
        </p:spPr>
        <p:txBody>
          <a:bodyPr wrap="none" rtlCol="0">
            <a:spAutoFit/>
          </a:bodyPr>
          <a:lstStyle/>
          <a:p>
            <a:r>
              <a:rPr lang="en-US" altLang="zh-CN" sz="3600" dirty="0" smtClean="0"/>
              <a:t>Oncogene </a:t>
            </a:r>
            <a:r>
              <a:rPr lang="en-US" altLang="zh-CN" sz="3600" i="1" dirty="0" err="1" smtClean="0"/>
              <a:t>src</a:t>
            </a:r>
            <a:r>
              <a:rPr lang="en-US" altLang="zh-CN" sz="3600" dirty="0" smtClean="0"/>
              <a:t> and proto-oncogene </a:t>
            </a:r>
            <a:r>
              <a:rPr lang="en-US" altLang="zh-CN" sz="3600" i="1" dirty="0" smtClean="0"/>
              <a:t>SRC</a:t>
            </a:r>
            <a:endParaRPr lang="zh-CN" altLang="en-US" sz="3600" dirty="0"/>
          </a:p>
        </p:txBody>
      </p:sp>
    </p:spTree>
    <p:extLst>
      <p:ext uri="{BB962C8B-B14F-4D97-AF65-F5344CB8AC3E}">
        <p14:creationId xmlns:p14="http://schemas.microsoft.com/office/powerpoint/2010/main" val="547145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table_06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1" y="520701"/>
            <a:ext cx="6977063" cy="58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55876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2071223"/>
            <a:ext cx="9241536" cy="1957524"/>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6.4 SH2 and SH3 groups explain how growth </a:t>
            </a:r>
            <a:r>
              <a:rPr lang="en-US" altLang="zh-CN" sz="2800" dirty="0" smtClean="0">
                <a:solidFill>
                  <a:srgbClr val="1271FF"/>
                </a:solidFill>
                <a:latin typeface="ACaslonPro-Regular"/>
              </a:rPr>
              <a:t>factor</a:t>
            </a:r>
            <a:r>
              <a:rPr lang="zh-CN" altLang="en-US" sz="2800" dirty="0" smtClean="0">
                <a:solidFill>
                  <a:srgbClr val="1271FF"/>
                </a:solidFill>
                <a:latin typeface="ACaslonPro-Regular"/>
              </a:rPr>
              <a:t> </a:t>
            </a:r>
            <a:r>
              <a:rPr lang="en-US" altLang="zh-CN" sz="2800" dirty="0" smtClean="0">
                <a:solidFill>
                  <a:srgbClr val="1271FF"/>
                </a:solidFill>
                <a:latin typeface="ACaslonPro-Regular"/>
              </a:rPr>
              <a:t>receptors </a:t>
            </a:r>
            <a:r>
              <a:rPr lang="en-US" altLang="zh-CN" sz="2800" dirty="0">
                <a:solidFill>
                  <a:srgbClr val="1271FF"/>
                </a:solidFill>
                <a:latin typeface="ACaslonPro-Regular"/>
              </a:rPr>
              <a:t>activate </a:t>
            </a:r>
            <a:r>
              <a:rPr lang="en-US" altLang="zh-CN" sz="2800" dirty="0" err="1">
                <a:solidFill>
                  <a:srgbClr val="1271FF"/>
                </a:solidFill>
                <a:latin typeface="ACaslonPro-Regular"/>
              </a:rPr>
              <a:t>Ras</a:t>
            </a:r>
            <a:r>
              <a:rPr lang="en-US" altLang="zh-CN" sz="2800" dirty="0">
                <a:solidFill>
                  <a:srgbClr val="1271FF"/>
                </a:solidFill>
                <a:latin typeface="ACaslonPro-Regular"/>
              </a:rPr>
              <a:t> and acquire signaling specificity</a:t>
            </a:r>
            <a:endParaRPr lang="zh-CN" altLang="en-US" sz="2800" dirty="0"/>
          </a:p>
        </p:txBody>
      </p:sp>
    </p:spTree>
    <p:extLst>
      <p:ext uri="{BB962C8B-B14F-4D97-AF65-F5344CB8AC3E}">
        <p14:creationId xmlns:p14="http://schemas.microsoft.com/office/powerpoint/2010/main" val="29084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figure_06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71" y="1046744"/>
            <a:ext cx="6914406" cy="5489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581913" y="215747"/>
            <a:ext cx="8513064" cy="830997"/>
          </a:xfrm>
          <a:prstGeom prst="rect">
            <a:avLst/>
          </a:prstGeom>
        </p:spPr>
        <p:txBody>
          <a:bodyPr wrap="square">
            <a:spAutoFit/>
          </a:bodyPr>
          <a:lstStyle/>
          <a:p>
            <a:pPr algn="ctr"/>
            <a:r>
              <a:rPr lang="en-US" altLang="zh-CN" sz="2400" b="1" dirty="0">
                <a:solidFill>
                  <a:srgbClr val="1271FF"/>
                </a:solidFill>
                <a:latin typeface="FrutigerLTStd-Bold"/>
              </a:rPr>
              <a:t>Figure 6.12 </a:t>
            </a:r>
            <a:r>
              <a:rPr lang="en-US" altLang="zh-CN" sz="2400" b="1" dirty="0">
                <a:solidFill>
                  <a:srgbClr val="000000"/>
                </a:solidFill>
                <a:latin typeface="FrutigerLTStd-Bold"/>
              </a:rPr>
              <a:t>Intermolecular </a:t>
            </a:r>
            <a:r>
              <a:rPr lang="en-US" altLang="zh-CN" sz="2400" b="1" dirty="0" smtClean="0">
                <a:solidFill>
                  <a:srgbClr val="000000"/>
                </a:solidFill>
                <a:latin typeface="FrutigerLTStd-Bold"/>
              </a:rPr>
              <a:t>links forged </a:t>
            </a:r>
            <a:r>
              <a:rPr lang="en-US" altLang="zh-CN" sz="2400" b="1" dirty="0">
                <a:solidFill>
                  <a:srgbClr val="000000"/>
                </a:solidFill>
                <a:latin typeface="FrutigerLTStd-Bold"/>
              </a:rPr>
              <a:t>by the Grb2 and </a:t>
            </a:r>
            <a:r>
              <a:rPr lang="en-US" altLang="zh-CN" sz="2400" b="1" dirty="0" err="1">
                <a:solidFill>
                  <a:srgbClr val="000000"/>
                </a:solidFill>
                <a:latin typeface="FrutigerLTStd-Bold"/>
              </a:rPr>
              <a:t>Shc</a:t>
            </a:r>
            <a:r>
              <a:rPr lang="en-US" altLang="zh-CN" sz="2400" b="1" dirty="0">
                <a:solidFill>
                  <a:srgbClr val="000000"/>
                </a:solidFill>
                <a:latin typeface="FrutigerLTStd-Bold"/>
              </a:rPr>
              <a:t> </a:t>
            </a:r>
            <a:r>
              <a:rPr lang="en-US" altLang="zh-CN" sz="2400" b="1" dirty="0" smtClean="0">
                <a:solidFill>
                  <a:srgbClr val="000000"/>
                </a:solidFill>
                <a:latin typeface="FrutigerLTStd-Bold"/>
              </a:rPr>
              <a:t>bridging proteins</a:t>
            </a:r>
            <a:endParaRPr lang="zh-CN" altLang="en-US" sz="2400" dirty="0"/>
          </a:p>
        </p:txBody>
      </p:sp>
      <p:sp>
        <p:nvSpPr>
          <p:cNvPr id="2" name="Rectangle 1"/>
          <p:cNvSpPr/>
          <p:nvPr/>
        </p:nvSpPr>
        <p:spPr>
          <a:xfrm>
            <a:off x="7635329" y="1974193"/>
            <a:ext cx="4325023" cy="3784369"/>
          </a:xfrm>
          <a:prstGeom prst="rect">
            <a:avLst/>
          </a:prstGeom>
        </p:spPr>
        <p:txBody>
          <a:bodyPr wrap="square">
            <a:spAutoFit/>
          </a:bodyPr>
          <a:lstStyle/>
          <a:p>
            <a:pPr>
              <a:lnSpc>
                <a:spcPct val="150000"/>
              </a:lnSpc>
            </a:pPr>
            <a:r>
              <a:rPr lang="en-US" altLang="zh-CN" dirty="0">
                <a:latin typeface="FrutigerLTStd-Light"/>
              </a:rPr>
              <a:t>(A) The association of </a:t>
            </a:r>
            <a:r>
              <a:rPr lang="en-US" altLang="zh-CN" dirty="0" err="1">
                <a:latin typeface="FrutigerLTStd-Light"/>
              </a:rPr>
              <a:t>Sos</a:t>
            </a:r>
            <a:r>
              <a:rPr lang="en-US" altLang="zh-CN" dirty="0">
                <a:latin typeface="FrutigerLTStd-Light"/>
              </a:rPr>
              <a:t>, </a:t>
            </a:r>
            <a:r>
              <a:rPr lang="en-US" altLang="zh-CN" dirty="0" smtClean="0">
                <a:latin typeface="FrutigerLTStd-Light"/>
              </a:rPr>
              <a:t>the </a:t>
            </a:r>
            <a:r>
              <a:rPr lang="en-US" altLang="zh-CN" dirty="0" err="1" smtClean="0">
                <a:latin typeface="FrutigerLTStd-Light"/>
              </a:rPr>
              <a:t>Ras</a:t>
            </a:r>
            <a:r>
              <a:rPr lang="en-US" altLang="zh-CN" dirty="0" smtClean="0">
                <a:latin typeface="FrutigerLTStd-Light"/>
              </a:rPr>
              <a:t> </a:t>
            </a:r>
            <a:r>
              <a:rPr lang="en-US" altLang="zh-CN" dirty="0">
                <a:latin typeface="FrutigerLTStd-Light"/>
              </a:rPr>
              <a:t>guanine nucleotide exchange </a:t>
            </a:r>
            <a:r>
              <a:rPr lang="en-US" altLang="zh-CN" dirty="0" smtClean="0">
                <a:latin typeface="FrutigerLTStd-Light"/>
              </a:rPr>
              <a:t>factor (GEF</a:t>
            </a:r>
            <a:r>
              <a:rPr lang="en-US" altLang="zh-CN" dirty="0">
                <a:latin typeface="FrutigerLTStd-Light"/>
              </a:rPr>
              <a:t>), with ligand-activated </a:t>
            </a:r>
            <a:r>
              <a:rPr lang="en-US" altLang="zh-CN" dirty="0" smtClean="0">
                <a:latin typeface="FrutigerLTStd-Light"/>
              </a:rPr>
              <a:t>growth factor </a:t>
            </a:r>
            <a:r>
              <a:rPr lang="en-US" altLang="zh-CN" dirty="0">
                <a:latin typeface="FrutigerLTStd-Light"/>
              </a:rPr>
              <a:t>receptors is achieved by </a:t>
            </a:r>
            <a:r>
              <a:rPr lang="en-US" altLang="zh-CN" dirty="0" smtClean="0">
                <a:latin typeface="FrutigerLTStd-Light"/>
              </a:rPr>
              <a:t>bridging proteins</a:t>
            </a:r>
            <a:r>
              <a:rPr lang="en-US" altLang="zh-CN" dirty="0">
                <a:latin typeface="FrutigerLTStd-Light"/>
              </a:rPr>
              <a:t>, such as Grb2 shown </a:t>
            </a:r>
            <a:r>
              <a:rPr lang="en-US" altLang="zh-CN" dirty="0" smtClean="0">
                <a:latin typeface="FrutigerLTStd-Light"/>
              </a:rPr>
              <a:t>here. (</a:t>
            </a:r>
            <a:r>
              <a:rPr lang="en-US" altLang="zh-CN" dirty="0">
                <a:latin typeface="FrutigerLTStd-Light"/>
              </a:rPr>
              <a:t>B) An alternative mode of </a:t>
            </a:r>
            <a:r>
              <a:rPr lang="en-US" altLang="zh-CN" dirty="0" smtClean="0">
                <a:latin typeface="FrutigerLTStd-Light"/>
              </a:rPr>
              <a:t>association can </a:t>
            </a:r>
            <a:r>
              <a:rPr lang="en-US" altLang="zh-CN" dirty="0">
                <a:latin typeface="FrutigerLTStd-Light"/>
              </a:rPr>
              <a:t>be achieved through a </a:t>
            </a:r>
            <a:r>
              <a:rPr lang="en-US" altLang="zh-CN" dirty="0" smtClean="0">
                <a:latin typeface="FrutigerLTStd-Light"/>
              </a:rPr>
              <a:t>collaboration between </a:t>
            </a:r>
            <a:r>
              <a:rPr lang="en-US" altLang="zh-CN" dirty="0">
                <a:latin typeface="FrutigerLTStd-Light"/>
              </a:rPr>
              <a:t>two bridging proteins, </a:t>
            </a:r>
            <a:r>
              <a:rPr lang="en-US" altLang="zh-CN" dirty="0" smtClean="0">
                <a:latin typeface="FrutigerLTStd-Light"/>
              </a:rPr>
              <a:t>Grb2 and </a:t>
            </a:r>
            <a:r>
              <a:rPr lang="en-US" altLang="zh-CN" dirty="0" err="1">
                <a:latin typeface="FrutigerLTStd-Light"/>
              </a:rPr>
              <a:t>Shc</a:t>
            </a:r>
            <a:r>
              <a:rPr lang="en-US" altLang="zh-CN" dirty="0">
                <a:latin typeface="FrutigerLTStd-Light"/>
              </a:rPr>
              <a:t>.</a:t>
            </a:r>
            <a:endParaRPr lang="zh-CN" altLang="en-US" dirty="0"/>
          </a:p>
        </p:txBody>
      </p:sp>
    </p:spTree>
    <p:extLst>
      <p:ext uri="{BB962C8B-B14F-4D97-AF65-F5344CB8AC3E}">
        <p14:creationId xmlns:p14="http://schemas.microsoft.com/office/powerpoint/2010/main" val="40304820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58112" y="1969300"/>
            <a:ext cx="9287256" cy="1957524"/>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6.5 </a:t>
            </a:r>
            <a:r>
              <a:rPr lang="en-US" altLang="zh-CN" sz="2800" dirty="0" err="1">
                <a:solidFill>
                  <a:srgbClr val="1271FF"/>
                </a:solidFill>
                <a:latin typeface="ACaslonPro-Regular"/>
              </a:rPr>
              <a:t>Ras</a:t>
            </a:r>
            <a:r>
              <a:rPr lang="en-US" altLang="zh-CN" sz="2800" dirty="0">
                <a:solidFill>
                  <a:srgbClr val="1271FF"/>
                </a:solidFill>
                <a:latin typeface="ACaslonPro-Regular"/>
              </a:rPr>
              <a:t>-regulated signaling pathways: A cascade of </a:t>
            </a:r>
            <a:r>
              <a:rPr lang="en-US" altLang="zh-CN" sz="2800" dirty="0" smtClean="0">
                <a:solidFill>
                  <a:srgbClr val="1271FF"/>
                </a:solidFill>
                <a:latin typeface="ACaslonPro-Regular"/>
              </a:rPr>
              <a:t>kinases</a:t>
            </a:r>
            <a:r>
              <a:rPr lang="zh-CN" altLang="en-US" sz="2800" dirty="0" smtClean="0">
                <a:solidFill>
                  <a:srgbClr val="1271FF"/>
                </a:solidFill>
                <a:latin typeface="ACaslonPro-Regular"/>
              </a:rPr>
              <a:t> </a:t>
            </a:r>
            <a:r>
              <a:rPr lang="en-US" altLang="zh-CN" sz="2800" dirty="0" smtClean="0">
                <a:solidFill>
                  <a:srgbClr val="1271FF"/>
                </a:solidFill>
                <a:latin typeface="ACaslonPro-Regular"/>
              </a:rPr>
              <a:t>forms </a:t>
            </a:r>
            <a:r>
              <a:rPr lang="en-US" altLang="zh-CN" sz="2800" dirty="0">
                <a:solidFill>
                  <a:srgbClr val="1271FF"/>
                </a:solidFill>
                <a:latin typeface="ACaslonPro-Regular"/>
              </a:rPr>
              <a:t>one of three important signaling </a:t>
            </a:r>
            <a:r>
              <a:rPr lang="en-US" altLang="zh-CN" sz="2800" dirty="0" smtClean="0">
                <a:solidFill>
                  <a:srgbClr val="1271FF"/>
                </a:solidFill>
                <a:latin typeface="ACaslonPro-Regular"/>
              </a:rPr>
              <a:t>pathways</a:t>
            </a:r>
            <a:r>
              <a:rPr lang="zh-CN" altLang="en-US" sz="2800" dirty="0" smtClean="0">
                <a:solidFill>
                  <a:srgbClr val="1271FF"/>
                </a:solidFill>
                <a:latin typeface="ACaslonPro-Regular"/>
              </a:rPr>
              <a:t> </a:t>
            </a:r>
            <a:r>
              <a:rPr lang="en-US" altLang="zh-CN" sz="2800" dirty="0" smtClean="0">
                <a:solidFill>
                  <a:srgbClr val="1271FF"/>
                </a:solidFill>
                <a:latin typeface="ACaslonPro-Regular"/>
              </a:rPr>
              <a:t>downstream </a:t>
            </a:r>
            <a:r>
              <a:rPr lang="en-US" altLang="zh-CN" sz="2800" dirty="0">
                <a:solidFill>
                  <a:srgbClr val="1271FF"/>
                </a:solidFill>
                <a:latin typeface="ACaslonPro-Regular"/>
              </a:rPr>
              <a:t>of </a:t>
            </a:r>
            <a:r>
              <a:rPr lang="en-US" altLang="zh-CN" sz="2800" dirty="0" err="1">
                <a:solidFill>
                  <a:srgbClr val="1271FF"/>
                </a:solidFill>
                <a:latin typeface="ACaslonPro-Regular"/>
              </a:rPr>
              <a:t>Ras</a:t>
            </a:r>
            <a:endParaRPr lang="zh-CN" altLang="en-US" sz="2800" dirty="0"/>
          </a:p>
        </p:txBody>
      </p:sp>
    </p:spTree>
    <p:extLst>
      <p:ext uri="{BB962C8B-B14F-4D97-AF65-F5344CB8AC3E}">
        <p14:creationId xmlns:p14="http://schemas.microsoft.com/office/powerpoint/2010/main" val="3506899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figure_06_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3847"/>
            <a:ext cx="6562725" cy="619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562725" y="1088734"/>
            <a:ext cx="5629275" cy="5446363"/>
          </a:xfrm>
          <a:prstGeom prst="rect">
            <a:avLst/>
          </a:prstGeom>
        </p:spPr>
        <p:txBody>
          <a:bodyPr wrap="square">
            <a:spAutoFit/>
          </a:bodyPr>
          <a:lstStyle/>
          <a:p>
            <a:pPr>
              <a:lnSpc>
                <a:spcPct val="150000"/>
              </a:lnSpc>
            </a:pPr>
            <a:r>
              <a:rPr lang="en-US" altLang="zh-CN" dirty="0" smtClean="0">
                <a:latin typeface="FrutigerLTStd-Light"/>
              </a:rPr>
              <a:t>The </a:t>
            </a:r>
            <a:r>
              <a:rPr lang="en-US" altLang="zh-CN" dirty="0">
                <a:latin typeface="FrutigerLTStd-Light"/>
              </a:rPr>
              <a:t>crystallographic structure of the </a:t>
            </a:r>
            <a:r>
              <a:rPr lang="en-US" altLang="zh-CN" dirty="0" err="1" smtClean="0">
                <a:latin typeface="FrutigerLTStd-Light"/>
              </a:rPr>
              <a:t>Ras</a:t>
            </a:r>
            <a:r>
              <a:rPr lang="en-US" altLang="zh-CN" dirty="0" smtClean="0">
                <a:latin typeface="FrutigerLTStd-Light"/>
              </a:rPr>
              <a:t> protein is </a:t>
            </a:r>
            <a:r>
              <a:rPr lang="en-US" altLang="zh-CN" dirty="0">
                <a:latin typeface="FrutigerLTStd-Light"/>
              </a:rPr>
              <a:t>depicted </a:t>
            </a:r>
            <a:r>
              <a:rPr lang="en-US" altLang="zh-CN" dirty="0" smtClean="0">
                <a:latin typeface="FrutigerLTStd-Light"/>
              </a:rPr>
              <a:t>here. </a:t>
            </a:r>
            <a:r>
              <a:rPr lang="en-US" altLang="zh-CN" u="sng" dirty="0">
                <a:solidFill>
                  <a:srgbClr val="FF0000"/>
                </a:solidFill>
                <a:latin typeface="FrutigerLTStd-Light"/>
              </a:rPr>
              <a:t>The </a:t>
            </a:r>
            <a:r>
              <a:rPr lang="en-US" altLang="zh-CN" u="sng" dirty="0" smtClean="0">
                <a:solidFill>
                  <a:srgbClr val="FF0000"/>
                </a:solidFill>
                <a:latin typeface="FrutigerLTStd-Light"/>
              </a:rPr>
              <a:t>guanine nucleotide </a:t>
            </a:r>
            <a:r>
              <a:rPr lang="en-US" altLang="zh-CN" u="sng" dirty="0">
                <a:solidFill>
                  <a:srgbClr val="FF0000"/>
                </a:solidFill>
                <a:latin typeface="FrutigerLTStd-Light"/>
              </a:rPr>
              <a:t>(</a:t>
            </a:r>
            <a:r>
              <a:rPr lang="en-US" altLang="zh-CN" i="1" u="sng" dirty="0">
                <a:solidFill>
                  <a:srgbClr val="FF0000"/>
                </a:solidFill>
                <a:latin typeface="FrutigerLTStd-LightItalic"/>
              </a:rPr>
              <a:t>purple stick figure</a:t>
            </a:r>
            <a:r>
              <a:rPr lang="en-US" altLang="zh-CN" u="sng" dirty="0">
                <a:solidFill>
                  <a:srgbClr val="FF0000"/>
                </a:solidFill>
                <a:latin typeface="FrutigerLTStd-Light"/>
              </a:rPr>
              <a:t>) is </a:t>
            </a:r>
            <a:r>
              <a:rPr lang="en-US" altLang="zh-CN" u="sng" dirty="0" smtClean="0">
                <a:solidFill>
                  <a:srgbClr val="FF0000"/>
                </a:solidFill>
                <a:latin typeface="FrutigerLTStd-Light"/>
              </a:rPr>
              <a:t>shown together </a:t>
            </a:r>
            <a:r>
              <a:rPr lang="en-US" altLang="zh-CN" u="sng" dirty="0">
                <a:solidFill>
                  <a:srgbClr val="FF0000"/>
                </a:solidFill>
                <a:latin typeface="FrutigerLTStd-Light"/>
              </a:rPr>
              <a:t>with the nearby glycine </a:t>
            </a:r>
            <a:r>
              <a:rPr lang="en-US" altLang="zh-CN" u="sng" dirty="0" smtClean="0">
                <a:solidFill>
                  <a:srgbClr val="FF0000"/>
                </a:solidFill>
                <a:latin typeface="FrutigerLTStd-Light"/>
              </a:rPr>
              <a:t>residue, which</a:t>
            </a:r>
            <a:r>
              <a:rPr lang="en-US" altLang="zh-CN" u="sng" dirty="0">
                <a:solidFill>
                  <a:srgbClr val="FF0000"/>
                </a:solidFill>
                <a:latin typeface="FrutigerLTStd-Light"/>
              </a:rPr>
              <a:t>, upon replacement by a </a:t>
            </a:r>
            <a:r>
              <a:rPr lang="en-US" altLang="zh-CN" u="sng" dirty="0" err="1" smtClean="0">
                <a:solidFill>
                  <a:srgbClr val="FF0000"/>
                </a:solidFill>
                <a:latin typeface="FrutigerLTStd-Light"/>
              </a:rPr>
              <a:t>valine</a:t>
            </a:r>
            <a:r>
              <a:rPr lang="en-US" altLang="zh-CN" u="sng" dirty="0" smtClean="0">
                <a:solidFill>
                  <a:srgbClr val="FF0000"/>
                </a:solidFill>
                <a:latin typeface="FrutigerLTStd-Light"/>
              </a:rPr>
              <a:t>, causes </a:t>
            </a:r>
            <a:r>
              <a:rPr lang="en-US" altLang="zh-CN" u="sng" dirty="0">
                <a:solidFill>
                  <a:srgbClr val="FF0000"/>
                </a:solidFill>
                <a:latin typeface="FrutigerLTStd-Light"/>
              </a:rPr>
              <a:t>inactivation of the </a:t>
            </a:r>
            <a:r>
              <a:rPr lang="en-US" altLang="zh-CN" u="sng" dirty="0" err="1">
                <a:solidFill>
                  <a:srgbClr val="FF0000"/>
                </a:solidFill>
                <a:latin typeface="FrutigerLTStd-Light"/>
              </a:rPr>
              <a:t>GTPase</a:t>
            </a:r>
            <a:r>
              <a:rPr lang="en-US" altLang="zh-CN" u="sng" dirty="0">
                <a:solidFill>
                  <a:srgbClr val="FF0000"/>
                </a:solidFill>
                <a:latin typeface="FrutigerLTStd-Light"/>
              </a:rPr>
              <a:t> </a:t>
            </a:r>
            <a:r>
              <a:rPr lang="en-US" altLang="zh-CN" u="sng" dirty="0" smtClean="0">
                <a:solidFill>
                  <a:srgbClr val="FF0000"/>
                </a:solidFill>
                <a:latin typeface="FrutigerLTStd-Light"/>
              </a:rPr>
              <a:t>activity (G12V</a:t>
            </a:r>
            <a:r>
              <a:rPr lang="en-US" altLang="zh-CN" u="sng" dirty="0">
                <a:solidFill>
                  <a:srgbClr val="FF0000"/>
                </a:solidFill>
                <a:latin typeface="FrutigerLTStd-Light"/>
              </a:rPr>
              <a:t>). </a:t>
            </a:r>
            <a:r>
              <a:rPr lang="en-US" altLang="zh-CN" dirty="0">
                <a:latin typeface="FrutigerLTStd-Light"/>
              </a:rPr>
              <a:t>The effector loop (</a:t>
            </a:r>
            <a:r>
              <a:rPr lang="en-US" altLang="zh-CN" i="1" dirty="0" smtClean="0">
                <a:latin typeface="FrutigerLTStd-LightItalic"/>
              </a:rPr>
              <a:t>yellow</a:t>
            </a:r>
            <a:r>
              <a:rPr lang="en-US" altLang="zh-CN" dirty="0" smtClean="0">
                <a:latin typeface="FrutigerLTStd-Light"/>
              </a:rPr>
              <a:t>) interacts </a:t>
            </a:r>
            <a:r>
              <a:rPr lang="en-US" altLang="zh-CN" dirty="0">
                <a:latin typeface="FrutigerLTStd-Light"/>
              </a:rPr>
              <a:t>with at least three </a:t>
            </a:r>
            <a:r>
              <a:rPr lang="en-US" altLang="zh-CN" dirty="0" smtClean="0">
                <a:latin typeface="FrutigerLTStd-Light"/>
              </a:rPr>
              <a:t>important downstream </a:t>
            </a:r>
            <a:r>
              <a:rPr lang="en-US" altLang="zh-CN" dirty="0">
                <a:latin typeface="FrutigerLTStd-Light"/>
              </a:rPr>
              <a:t>effectors of </a:t>
            </a:r>
            <a:r>
              <a:rPr lang="en-US" altLang="zh-CN" dirty="0" err="1">
                <a:latin typeface="FrutigerLTStd-Light"/>
              </a:rPr>
              <a:t>Ras</a:t>
            </a:r>
            <a:r>
              <a:rPr lang="en-US" altLang="zh-CN" dirty="0">
                <a:latin typeface="FrutigerLTStd-Light"/>
              </a:rPr>
              <a:t>. Amino </a:t>
            </a:r>
            <a:r>
              <a:rPr lang="en-US" altLang="zh-CN" dirty="0" smtClean="0">
                <a:latin typeface="FrutigerLTStd-Light"/>
              </a:rPr>
              <a:t>acid substitutions </a:t>
            </a:r>
            <a:r>
              <a:rPr lang="en-US" altLang="zh-CN" dirty="0">
                <a:latin typeface="FrutigerLTStd-Light"/>
              </a:rPr>
              <a:t>(</a:t>
            </a:r>
            <a:r>
              <a:rPr lang="en-US" altLang="zh-CN" i="1" dirty="0">
                <a:latin typeface="FrutigerLTStd-LightItalic"/>
              </a:rPr>
              <a:t>arrows</a:t>
            </a:r>
            <a:r>
              <a:rPr lang="en-US" altLang="zh-CN" dirty="0">
                <a:latin typeface="FrutigerLTStd-Light"/>
              </a:rPr>
              <a:t>) affecting </a:t>
            </a:r>
            <a:r>
              <a:rPr lang="en-US" altLang="zh-CN" dirty="0" smtClean="0">
                <a:latin typeface="FrutigerLTStd-Light"/>
              </a:rPr>
              <a:t>three residues </a:t>
            </a:r>
            <a:r>
              <a:rPr lang="en-US" altLang="zh-CN" dirty="0">
                <a:latin typeface="FrutigerLTStd-Light"/>
              </a:rPr>
              <a:t>in the effector loop create </a:t>
            </a:r>
            <a:r>
              <a:rPr lang="en-US" altLang="zh-CN" dirty="0" smtClean="0">
                <a:latin typeface="FrutigerLTStd-Light"/>
              </a:rPr>
              <a:t>three alternative </a:t>
            </a:r>
            <a:r>
              <a:rPr lang="en-US" altLang="zh-CN" dirty="0">
                <a:latin typeface="FrutigerLTStd-Light"/>
              </a:rPr>
              <a:t>forms of the </a:t>
            </a:r>
            <a:r>
              <a:rPr lang="en-US" altLang="zh-CN" dirty="0" err="1">
                <a:latin typeface="FrutigerLTStd-Light"/>
              </a:rPr>
              <a:t>Ras</a:t>
            </a:r>
            <a:r>
              <a:rPr lang="en-US" altLang="zh-CN" dirty="0">
                <a:latin typeface="FrutigerLTStd-Light"/>
              </a:rPr>
              <a:t> protein </a:t>
            </a:r>
            <a:r>
              <a:rPr lang="en-US" altLang="zh-CN" dirty="0" smtClean="0">
                <a:latin typeface="FrutigerLTStd-Light"/>
              </a:rPr>
              <a:t>that interact </a:t>
            </a:r>
            <a:r>
              <a:rPr lang="en-US" altLang="zh-CN" dirty="0">
                <a:latin typeface="FrutigerLTStd-Light"/>
              </a:rPr>
              <a:t>preferentially with either </a:t>
            </a:r>
            <a:r>
              <a:rPr lang="en-US" altLang="zh-CN" u="sng" dirty="0" smtClean="0">
                <a:latin typeface="FrutigerLTStd-Light"/>
              </a:rPr>
              <a:t>PI3 kinase</a:t>
            </a:r>
            <a:r>
              <a:rPr lang="en-US" altLang="zh-CN" dirty="0">
                <a:latin typeface="FrutigerLTStd-Light"/>
              </a:rPr>
              <a:t>, </a:t>
            </a:r>
            <a:r>
              <a:rPr lang="en-US" altLang="zh-CN" u="sng" dirty="0" err="1">
                <a:latin typeface="FrutigerLTStd-Light"/>
              </a:rPr>
              <a:t>Raf</a:t>
            </a:r>
            <a:r>
              <a:rPr lang="en-US" altLang="zh-CN" dirty="0">
                <a:latin typeface="FrutigerLTStd-Light"/>
              </a:rPr>
              <a:t>, or </a:t>
            </a:r>
            <a:r>
              <a:rPr lang="en-US" altLang="zh-CN" u="sng" dirty="0" err="1" smtClean="0">
                <a:latin typeface="FrutigerLTStd-Light"/>
              </a:rPr>
              <a:t>Ral</a:t>
            </a:r>
            <a:r>
              <a:rPr lang="en-US" altLang="zh-CN" u="sng" dirty="0" smtClean="0">
                <a:latin typeface="FrutigerLTStd-Light"/>
              </a:rPr>
              <a:t>-GEF</a:t>
            </a:r>
            <a:r>
              <a:rPr lang="en-US" altLang="zh-CN" dirty="0" smtClean="0">
                <a:latin typeface="FrutigerLTStd-Light"/>
              </a:rPr>
              <a:t>.</a:t>
            </a:r>
            <a:endParaRPr lang="zh-CN" altLang="en-US" dirty="0"/>
          </a:p>
        </p:txBody>
      </p:sp>
      <p:sp>
        <p:nvSpPr>
          <p:cNvPr id="3" name="Rectangle 2"/>
          <p:cNvSpPr/>
          <p:nvPr/>
        </p:nvSpPr>
        <p:spPr>
          <a:xfrm>
            <a:off x="3481593" y="233930"/>
            <a:ext cx="6162264" cy="523220"/>
          </a:xfrm>
          <a:prstGeom prst="rect">
            <a:avLst/>
          </a:prstGeom>
        </p:spPr>
        <p:txBody>
          <a:bodyPr wrap="none">
            <a:spAutoFit/>
          </a:bodyPr>
          <a:lstStyle/>
          <a:p>
            <a:r>
              <a:rPr lang="en-US" altLang="zh-CN" sz="2800" b="1" dirty="0">
                <a:solidFill>
                  <a:srgbClr val="1271FF"/>
                </a:solidFill>
                <a:latin typeface="FrutigerLTStd-Bold"/>
              </a:rPr>
              <a:t>Figure 6.13 </a:t>
            </a:r>
            <a:r>
              <a:rPr lang="en-US" altLang="zh-CN" sz="2800" b="1" dirty="0">
                <a:solidFill>
                  <a:srgbClr val="000000"/>
                </a:solidFill>
                <a:latin typeface="FrutigerLTStd-Bold"/>
              </a:rPr>
              <a:t>The </a:t>
            </a:r>
            <a:r>
              <a:rPr lang="en-US" altLang="zh-CN" sz="2800" b="1" dirty="0" err="1">
                <a:solidFill>
                  <a:srgbClr val="000000"/>
                </a:solidFill>
                <a:latin typeface="FrutigerLTStd-Bold"/>
              </a:rPr>
              <a:t>Ras</a:t>
            </a:r>
            <a:r>
              <a:rPr lang="en-US" altLang="zh-CN" sz="2800" b="1" dirty="0">
                <a:solidFill>
                  <a:srgbClr val="000000"/>
                </a:solidFill>
                <a:latin typeface="FrutigerLTStd-Bold"/>
              </a:rPr>
              <a:t> effector loop</a:t>
            </a:r>
            <a:endParaRPr lang="zh-CN" altLang="en-US" sz="2800" dirty="0"/>
          </a:p>
        </p:txBody>
      </p:sp>
    </p:spTree>
    <p:extLst>
      <p:ext uri="{BB962C8B-B14F-4D97-AF65-F5344CB8AC3E}">
        <p14:creationId xmlns:p14="http://schemas.microsoft.com/office/powerpoint/2010/main" val="3531544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9404" y="1679371"/>
            <a:ext cx="10343436" cy="954107"/>
          </a:xfrm>
          <a:prstGeom prst="rect">
            <a:avLst/>
          </a:prstGeom>
        </p:spPr>
        <p:txBody>
          <a:bodyPr wrap="square">
            <a:spAutoFit/>
          </a:bodyPr>
          <a:lstStyle/>
          <a:p>
            <a:r>
              <a:rPr lang="en-US" altLang="zh-CN" sz="2800" dirty="0" smtClean="0">
                <a:latin typeface="UtopiaStd-Regular"/>
              </a:rPr>
              <a:t>As </a:t>
            </a:r>
            <a:r>
              <a:rPr lang="en-US" altLang="zh-CN" sz="2800" dirty="0">
                <a:latin typeface="UtopiaStd-Regular"/>
              </a:rPr>
              <a:t>much as 30% of the volume of the </a:t>
            </a:r>
            <a:r>
              <a:rPr lang="en-US" altLang="zh-CN" sz="2800" dirty="0" smtClean="0">
                <a:latin typeface="UtopiaStd-Regular"/>
              </a:rPr>
              <a:t>cell is </a:t>
            </a:r>
            <a:r>
              <a:rPr lang="en-US" altLang="zh-CN" sz="2800" dirty="0">
                <a:latin typeface="UtopiaStd-Regular"/>
              </a:rPr>
              <a:t>taken up by proteins rather than aqueous solvent.</a:t>
            </a:r>
            <a:endParaRPr lang="zh-CN" altLang="en-US" sz="2800" dirty="0"/>
          </a:p>
        </p:txBody>
      </p:sp>
      <p:sp>
        <p:nvSpPr>
          <p:cNvPr id="3" name="TextBox 2"/>
          <p:cNvSpPr txBox="1"/>
          <p:nvPr/>
        </p:nvSpPr>
        <p:spPr>
          <a:xfrm>
            <a:off x="4389120" y="576072"/>
            <a:ext cx="2682145" cy="646331"/>
          </a:xfrm>
          <a:prstGeom prst="rect">
            <a:avLst/>
          </a:prstGeom>
          <a:noFill/>
        </p:spPr>
        <p:txBody>
          <a:bodyPr wrap="none" rtlCol="0">
            <a:spAutoFit/>
          </a:bodyPr>
          <a:lstStyle/>
          <a:p>
            <a:r>
              <a:rPr lang="en-US" altLang="zh-CN" sz="3600" b="1" dirty="0" smtClean="0"/>
              <a:t>Cell signaling</a:t>
            </a:r>
            <a:endParaRPr lang="zh-CN" altLang="en-US" sz="3600" b="1" dirty="0"/>
          </a:p>
        </p:txBody>
      </p:sp>
      <p:sp>
        <p:nvSpPr>
          <p:cNvPr id="4" name="TextBox 3"/>
          <p:cNvSpPr txBox="1"/>
          <p:nvPr/>
        </p:nvSpPr>
        <p:spPr>
          <a:xfrm>
            <a:off x="4224010" y="3950208"/>
            <a:ext cx="3012363" cy="1384995"/>
          </a:xfrm>
          <a:prstGeom prst="rect">
            <a:avLst/>
          </a:prstGeom>
          <a:noFill/>
        </p:spPr>
        <p:txBody>
          <a:bodyPr wrap="none" rtlCol="0">
            <a:spAutoFit/>
          </a:bodyPr>
          <a:lstStyle/>
          <a:p>
            <a:r>
              <a:rPr lang="en-US" altLang="zh-CN" sz="2800" dirty="0" smtClean="0"/>
              <a:t>Signaling specificity</a:t>
            </a:r>
          </a:p>
          <a:p>
            <a:endParaRPr lang="en-US" altLang="zh-CN" sz="2800" dirty="0"/>
          </a:p>
          <a:p>
            <a:r>
              <a:rPr lang="en-US" altLang="zh-CN" sz="2800" dirty="0" smtClean="0"/>
              <a:t>Signaling efficiency</a:t>
            </a:r>
            <a:endParaRPr lang="zh-CN" altLang="en-US" sz="2800" dirty="0"/>
          </a:p>
        </p:txBody>
      </p:sp>
    </p:spTree>
    <p:extLst>
      <p:ext uri="{BB962C8B-B14F-4D97-AF65-F5344CB8AC3E}">
        <p14:creationId xmlns:p14="http://schemas.microsoft.com/office/powerpoint/2010/main" val="878394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3712" y="1649028"/>
            <a:ext cx="10878312" cy="2169825"/>
          </a:xfrm>
          <a:prstGeom prst="rect">
            <a:avLst/>
          </a:prstGeom>
        </p:spPr>
        <p:txBody>
          <a:bodyPr wrap="square">
            <a:spAutoFit/>
          </a:bodyPr>
          <a:lstStyle/>
          <a:p>
            <a:pPr>
              <a:lnSpc>
                <a:spcPct val="150000"/>
              </a:lnSpc>
            </a:pPr>
            <a:r>
              <a:rPr lang="en-US" altLang="zh-CN" dirty="0">
                <a:solidFill>
                  <a:srgbClr val="000000"/>
                </a:solidFill>
                <a:latin typeface="UtopiaStd-Regular"/>
              </a:rPr>
              <a:t>The first of these </a:t>
            </a:r>
            <a:r>
              <a:rPr lang="en-US" altLang="zh-CN" dirty="0" err="1">
                <a:solidFill>
                  <a:srgbClr val="000000"/>
                </a:solidFill>
                <a:latin typeface="UtopiaStd-Regular"/>
              </a:rPr>
              <a:t>Ras</a:t>
            </a:r>
            <a:r>
              <a:rPr lang="en-US" altLang="zh-CN" dirty="0">
                <a:solidFill>
                  <a:srgbClr val="000000"/>
                </a:solidFill>
                <a:latin typeface="UtopiaStd-Regular"/>
              </a:rPr>
              <a:t> effectors to be discovered was the </a:t>
            </a:r>
            <a:r>
              <a:rPr lang="en-US" altLang="zh-CN" dirty="0" err="1">
                <a:solidFill>
                  <a:srgbClr val="000000"/>
                </a:solidFill>
                <a:latin typeface="UtopiaStd-Regular"/>
              </a:rPr>
              <a:t>Raf</a:t>
            </a:r>
            <a:r>
              <a:rPr lang="en-US" altLang="zh-CN" dirty="0">
                <a:solidFill>
                  <a:srgbClr val="000000"/>
                </a:solidFill>
                <a:latin typeface="UtopiaStd-Regular"/>
              </a:rPr>
              <a:t> kinase (</a:t>
            </a:r>
            <a:r>
              <a:rPr lang="en-US" altLang="zh-CN" dirty="0">
                <a:solidFill>
                  <a:srgbClr val="1271FF"/>
                </a:solidFill>
                <a:latin typeface="UtopiaStd-Semibold"/>
              </a:rPr>
              <a:t>Figure 6.14</a:t>
            </a:r>
            <a:r>
              <a:rPr lang="en-US" altLang="zh-CN" dirty="0">
                <a:solidFill>
                  <a:srgbClr val="000000"/>
                </a:solidFill>
                <a:latin typeface="UtopiaStd-Regular"/>
              </a:rPr>
              <a:t>). </a:t>
            </a:r>
            <a:r>
              <a:rPr lang="en-US" altLang="zh-CN" u="sng" dirty="0" err="1" smtClean="0">
                <a:solidFill>
                  <a:srgbClr val="FF0000"/>
                </a:solidFill>
                <a:latin typeface="UtopiaStd-Regular"/>
              </a:rPr>
              <a:t>Raf</a:t>
            </a:r>
            <a:r>
              <a:rPr lang="en-US" altLang="zh-CN" u="sng" dirty="0" smtClean="0">
                <a:solidFill>
                  <a:srgbClr val="FF0000"/>
                </a:solidFill>
                <a:latin typeface="UtopiaStd-Regular"/>
              </a:rPr>
              <a:t> </a:t>
            </a:r>
            <a:r>
              <a:rPr lang="en-US" altLang="zh-CN" u="sng" dirty="0">
                <a:solidFill>
                  <a:srgbClr val="FF0000"/>
                </a:solidFill>
                <a:latin typeface="UtopiaStd-Regular"/>
              </a:rPr>
              <a:t>phosphorylates substrate </a:t>
            </a:r>
            <a:r>
              <a:rPr lang="en-US" altLang="zh-CN" u="sng" dirty="0" smtClean="0">
                <a:solidFill>
                  <a:srgbClr val="FF0000"/>
                </a:solidFill>
                <a:latin typeface="UtopiaStd-Regular"/>
              </a:rPr>
              <a:t>proteins on </a:t>
            </a:r>
            <a:r>
              <a:rPr lang="en-US" altLang="zh-CN" u="sng" dirty="0">
                <a:solidFill>
                  <a:srgbClr val="FF0000"/>
                </a:solidFill>
                <a:latin typeface="UtopiaStd-Regular"/>
              </a:rPr>
              <a:t>their serine and threonine residues.</a:t>
            </a:r>
            <a:r>
              <a:rPr lang="en-US" altLang="zh-CN" dirty="0">
                <a:solidFill>
                  <a:srgbClr val="000000"/>
                </a:solidFill>
                <a:latin typeface="UtopiaStd-Regular"/>
              </a:rPr>
              <a:t> Long before its association with </a:t>
            </a:r>
            <a:r>
              <a:rPr lang="en-US" altLang="zh-CN" dirty="0" err="1">
                <a:solidFill>
                  <a:srgbClr val="000000"/>
                </a:solidFill>
                <a:latin typeface="UtopiaStd-Regular"/>
              </a:rPr>
              <a:t>Ras</a:t>
            </a:r>
            <a:r>
              <a:rPr lang="en-US" altLang="zh-CN" dirty="0">
                <a:solidFill>
                  <a:srgbClr val="000000"/>
                </a:solidFill>
                <a:latin typeface="UtopiaStd-Regular"/>
              </a:rPr>
              <a:t> </a:t>
            </a:r>
            <a:r>
              <a:rPr lang="en-US" altLang="zh-CN" dirty="0" smtClean="0">
                <a:solidFill>
                  <a:srgbClr val="000000"/>
                </a:solidFill>
                <a:latin typeface="UtopiaStd-Regular"/>
              </a:rPr>
              <a:t>was uncovered</a:t>
            </a:r>
            <a:r>
              <a:rPr lang="en-US" altLang="zh-CN" dirty="0">
                <a:solidFill>
                  <a:srgbClr val="000000"/>
                </a:solidFill>
                <a:latin typeface="UtopiaStd-Regular"/>
              </a:rPr>
              <a:t>, the </a:t>
            </a:r>
            <a:r>
              <a:rPr lang="en-US" altLang="zh-CN" dirty="0" err="1">
                <a:solidFill>
                  <a:srgbClr val="000000"/>
                </a:solidFill>
                <a:latin typeface="UtopiaStd-Regular"/>
              </a:rPr>
              <a:t>Raf</a:t>
            </a:r>
            <a:r>
              <a:rPr lang="en-US" altLang="zh-CN" dirty="0">
                <a:solidFill>
                  <a:srgbClr val="000000"/>
                </a:solidFill>
                <a:latin typeface="UtopiaStd-Regular"/>
              </a:rPr>
              <a:t> kinase had already been encountered as the </a:t>
            </a:r>
            <a:r>
              <a:rPr lang="en-US" altLang="zh-CN" dirty="0" err="1">
                <a:solidFill>
                  <a:srgbClr val="000000"/>
                </a:solidFill>
                <a:latin typeface="UtopiaStd-Regular"/>
              </a:rPr>
              <a:t>oncoprotein</a:t>
            </a:r>
            <a:r>
              <a:rPr lang="en-US" altLang="zh-CN" dirty="0">
                <a:solidFill>
                  <a:srgbClr val="000000"/>
                </a:solidFill>
                <a:latin typeface="UtopiaStd-Regular"/>
              </a:rPr>
              <a:t> </a:t>
            </a:r>
            <a:r>
              <a:rPr lang="en-US" altLang="zh-CN" dirty="0" smtClean="0">
                <a:solidFill>
                  <a:srgbClr val="000000"/>
                </a:solidFill>
                <a:latin typeface="UtopiaStd-Regular"/>
              </a:rPr>
              <a:t>specified by </a:t>
            </a:r>
            <a:r>
              <a:rPr lang="en-US" altLang="zh-CN" dirty="0">
                <a:solidFill>
                  <a:srgbClr val="000000"/>
                </a:solidFill>
                <a:latin typeface="UtopiaStd-Regular"/>
              </a:rPr>
              <a:t>both a rapidly transforming murine retrovirus and, in homologous form, a </a:t>
            </a:r>
            <a:r>
              <a:rPr lang="en-US" altLang="zh-CN" dirty="0" smtClean="0">
                <a:solidFill>
                  <a:srgbClr val="000000"/>
                </a:solidFill>
                <a:latin typeface="UtopiaStd-Regular"/>
              </a:rPr>
              <a:t>chicken retrovirus </a:t>
            </a:r>
            <a:r>
              <a:rPr lang="en-US" altLang="zh-CN" dirty="0">
                <a:solidFill>
                  <a:srgbClr val="000000"/>
                </a:solidFill>
                <a:latin typeface="UtopiaStd-Regular"/>
              </a:rPr>
              <a:t>(see Table 3.3).</a:t>
            </a:r>
            <a:endParaRPr lang="zh-CN" altLang="en-US" dirty="0"/>
          </a:p>
        </p:txBody>
      </p:sp>
      <p:sp>
        <p:nvSpPr>
          <p:cNvPr id="3" name="Rectangle 2"/>
          <p:cNvSpPr/>
          <p:nvPr/>
        </p:nvSpPr>
        <p:spPr>
          <a:xfrm>
            <a:off x="743712" y="4421231"/>
            <a:ext cx="10878312" cy="923330"/>
          </a:xfrm>
          <a:prstGeom prst="rect">
            <a:avLst/>
          </a:prstGeom>
        </p:spPr>
        <p:txBody>
          <a:bodyPr wrap="square">
            <a:spAutoFit/>
          </a:bodyPr>
          <a:lstStyle/>
          <a:p>
            <a:pPr>
              <a:lnSpc>
                <a:spcPct val="150000"/>
              </a:lnSpc>
            </a:pPr>
            <a:r>
              <a:rPr lang="en-US" altLang="zh-CN" dirty="0">
                <a:latin typeface="UtopiaStd-Regular"/>
              </a:rPr>
              <a:t>This type of kinase signaling cascade has been given the generic name of a </a:t>
            </a:r>
            <a:r>
              <a:rPr lang="en-US" altLang="zh-CN" u="sng" dirty="0" smtClean="0">
                <a:solidFill>
                  <a:srgbClr val="FF0000"/>
                </a:solidFill>
                <a:latin typeface="UtopiaStd-Regular"/>
              </a:rPr>
              <a:t>MAPK (mitogen-activated </a:t>
            </a:r>
            <a:r>
              <a:rPr lang="en-US" altLang="zh-CN" u="sng" dirty="0">
                <a:solidFill>
                  <a:srgbClr val="FF0000"/>
                </a:solidFill>
                <a:latin typeface="UtopiaStd-Regular"/>
              </a:rPr>
              <a:t>protein kinase) pathway</a:t>
            </a:r>
            <a:r>
              <a:rPr lang="en-US" altLang="zh-CN" dirty="0">
                <a:latin typeface="UtopiaStd-Regular"/>
              </a:rPr>
              <a:t>.</a:t>
            </a:r>
            <a:endParaRPr lang="zh-CN" altLang="en-US" dirty="0"/>
          </a:p>
        </p:txBody>
      </p:sp>
      <p:sp>
        <p:nvSpPr>
          <p:cNvPr id="4" name="Rectangle 3"/>
          <p:cNvSpPr/>
          <p:nvPr/>
        </p:nvSpPr>
        <p:spPr>
          <a:xfrm>
            <a:off x="2093344" y="514968"/>
            <a:ext cx="7904728" cy="584775"/>
          </a:xfrm>
          <a:prstGeom prst="rect">
            <a:avLst/>
          </a:prstGeom>
        </p:spPr>
        <p:txBody>
          <a:bodyPr wrap="none">
            <a:spAutoFit/>
          </a:bodyPr>
          <a:lstStyle/>
          <a:p>
            <a:r>
              <a:rPr lang="en-US" altLang="zh-CN" sz="3200" b="1" dirty="0" smtClean="0">
                <a:latin typeface="UtopiaStd-Regular"/>
              </a:rPr>
              <a:t>1</a:t>
            </a:r>
            <a:r>
              <a:rPr lang="en-US" altLang="zh-CN" sz="3200" b="1" baseline="30000" dirty="0" smtClean="0">
                <a:latin typeface="UtopiaStd-Regular"/>
              </a:rPr>
              <a:t>st</a:t>
            </a:r>
            <a:r>
              <a:rPr lang="en-US" altLang="zh-CN" sz="3200" b="1" dirty="0" smtClean="0">
                <a:latin typeface="UtopiaStd-Regular"/>
              </a:rPr>
              <a:t> </a:t>
            </a:r>
            <a:r>
              <a:rPr lang="en-US" altLang="zh-CN" sz="3200" b="1" dirty="0" err="1" smtClean="0">
                <a:latin typeface="UtopiaStd-Regular"/>
              </a:rPr>
              <a:t>Ras</a:t>
            </a:r>
            <a:r>
              <a:rPr lang="en-US" altLang="zh-CN" sz="3200" b="1" dirty="0" smtClean="0">
                <a:latin typeface="UtopiaStd-Regular"/>
              </a:rPr>
              <a:t> effector: </a:t>
            </a:r>
            <a:r>
              <a:rPr lang="en-US" altLang="zh-CN" sz="3200" b="1" dirty="0" err="1" smtClean="0">
                <a:latin typeface="UtopiaStd-Regular"/>
              </a:rPr>
              <a:t>Raf</a:t>
            </a:r>
            <a:r>
              <a:rPr lang="en-US" altLang="zh-CN" sz="3200" b="1" dirty="0" smtClean="0">
                <a:latin typeface="UtopiaStd-Regular"/>
              </a:rPr>
              <a:t> and MAPK pathway</a:t>
            </a:r>
            <a:endParaRPr lang="zh-CN" altLang="en-US" sz="3200" b="1" dirty="0"/>
          </a:p>
        </p:txBody>
      </p:sp>
    </p:spTree>
    <p:extLst>
      <p:ext uri="{BB962C8B-B14F-4D97-AF65-F5344CB8AC3E}">
        <p14:creationId xmlns:p14="http://schemas.microsoft.com/office/powerpoint/2010/main" val="3982428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93926" y="427982"/>
            <a:ext cx="7235058" cy="584775"/>
          </a:xfrm>
          <a:prstGeom prst="rect">
            <a:avLst/>
          </a:prstGeom>
        </p:spPr>
        <p:txBody>
          <a:bodyPr wrap="none">
            <a:spAutoFit/>
          </a:bodyPr>
          <a:lstStyle/>
          <a:p>
            <a:r>
              <a:rPr lang="en-US" altLang="zh-CN" sz="3200" b="1" dirty="0"/>
              <a:t>Mitogen-activated protein </a:t>
            </a:r>
            <a:r>
              <a:rPr lang="en-US" altLang="zh-CN" sz="3200" b="1" dirty="0" smtClean="0"/>
              <a:t>kinase (MAPK)</a:t>
            </a:r>
            <a:endParaRPr lang="zh-CN" altLang="en-US" sz="3200" b="1" dirty="0"/>
          </a:p>
        </p:txBody>
      </p:sp>
      <p:sp>
        <p:nvSpPr>
          <p:cNvPr id="4" name="TextBox 3"/>
          <p:cNvSpPr txBox="1"/>
          <p:nvPr/>
        </p:nvSpPr>
        <p:spPr>
          <a:xfrm>
            <a:off x="822960" y="1461577"/>
            <a:ext cx="7677936" cy="461665"/>
          </a:xfrm>
          <a:prstGeom prst="rect">
            <a:avLst/>
          </a:prstGeom>
          <a:noFill/>
        </p:spPr>
        <p:txBody>
          <a:bodyPr wrap="none" rtlCol="0">
            <a:spAutoFit/>
          </a:bodyPr>
          <a:lstStyle/>
          <a:p>
            <a:r>
              <a:rPr lang="en-US" altLang="zh-CN" sz="2400" b="1" dirty="0" smtClean="0"/>
              <a:t>Mitogen</a:t>
            </a:r>
            <a:r>
              <a:rPr lang="en-US" altLang="zh-CN" sz="2400" dirty="0" smtClean="0"/>
              <a:t> is grow factor that stimulate cell division, like PDGF</a:t>
            </a:r>
            <a:endParaRPr lang="zh-CN" altLang="en-US" sz="2400" dirty="0"/>
          </a:p>
        </p:txBody>
      </p:sp>
      <p:sp>
        <p:nvSpPr>
          <p:cNvPr id="6" name="Rectangle 5"/>
          <p:cNvSpPr/>
          <p:nvPr/>
        </p:nvSpPr>
        <p:spPr>
          <a:xfrm>
            <a:off x="822960" y="2221081"/>
            <a:ext cx="11073384" cy="3970318"/>
          </a:xfrm>
          <a:prstGeom prst="rect">
            <a:avLst/>
          </a:prstGeom>
        </p:spPr>
        <p:txBody>
          <a:bodyPr wrap="square">
            <a:spAutoFit/>
          </a:bodyPr>
          <a:lstStyle/>
          <a:p>
            <a:pPr>
              <a:lnSpc>
                <a:spcPct val="150000"/>
              </a:lnSpc>
            </a:pPr>
            <a:r>
              <a:rPr lang="en-US" altLang="zh-CN" sz="2400" dirty="0"/>
              <a:t>The first </a:t>
            </a:r>
            <a:r>
              <a:rPr lang="en-US" altLang="zh-CN" sz="2400" dirty="0" smtClean="0"/>
              <a:t>identified MAPK was ERK1 </a:t>
            </a:r>
            <a:r>
              <a:rPr lang="en-US" altLang="zh-CN" sz="2400" dirty="0"/>
              <a:t>in mammals. Since ERK1 </a:t>
            </a:r>
            <a:r>
              <a:rPr lang="en-US" altLang="zh-CN" sz="2400" dirty="0" smtClean="0"/>
              <a:t>is </a:t>
            </a:r>
            <a:r>
              <a:rPr lang="en-US" altLang="zh-CN" sz="2400" dirty="0"/>
              <a:t>involved in growth factor signaling, the family was termed "mitogen-activated". With the discovery of other members, even from distant organisms (e.g. plants), it has become increasingly clear that the name is a misnomer, since </a:t>
            </a:r>
            <a:r>
              <a:rPr lang="en-US" altLang="zh-CN" sz="2400" u="sng" dirty="0">
                <a:solidFill>
                  <a:srgbClr val="FF0000"/>
                </a:solidFill>
              </a:rPr>
              <a:t>most MAPKs are actually involved in the response to potentially harmful, abiotic stress stimuli </a:t>
            </a:r>
            <a:r>
              <a:rPr lang="en-US" altLang="zh-CN" sz="2400" dirty="0"/>
              <a:t>(</a:t>
            </a:r>
            <a:r>
              <a:rPr lang="en-US" altLang="zh-CN" sz="2400" dirty="0" err="1"/>
              <a:t>hyperosmosis</a:t>
            </a:r>
            <a:r>
              <a:rPr lang="en-US" altLang="zh-CN" sz="2400" dirty="0"/>
              <a:t>, oxidative stress, DNA damage, low </a:t>
            </a:r>
            <a:r>
              <a:rPr lang="en-US" altLang="zh-CN" sz="2400" dirty="0" err="1"/>
              <a:t>osmolarity</a:t>
            </a:r>
            <a:r>
              <a:rPr lang="en-US" altLang="zh-CN" sz="2400" dirty="0"/>
              <a:t>, infection, etc.). Because plants cannot "flee" from stress, terrestrial plants have the highest number of MAPK genes per organism ever </a:t>
            </a:r>
            <a:r>
              <a:rPr lang="en-US" altLang="zh-CN" sz="2400" dirty="0" smtClean="0"/>
              <a:t>found. </a:t>
            </a:r>
            <a:endParaRPr lang="zh-CN" altLang="en-US" sz="2400" dirty="0"/>
          </a:p>
        </p:txBody>
      </p:sp>
    </p:spTree>
    <p:extLst>
      <p:ext uri="{BB962C8B-B14F-4D97-AF65-F5344CB8AC3E}">
        <p14:creationId xmlns:p14="http://schemas.microsoft.com/office/powerpoint/2010/main" val="3384097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figure_06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528" y="1028453"/>
            <a:ext cx="7611872" cy="56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00504" y="249829"/>
            <a:ext cx="7798930" cy="523220"/>
          </a:xfrm>
          <a:prstGeom prst="rect">
            <a:avLst/>
          </a:prstGeom>
        </p:spPr>
        <p:txBody>
          <a:bodyPr wrap="none">
            <a:spAutoFit/>
          </a:bodyPr>
          <a:lstStyle/>
          <a:p>
            <a:r>
              <a:rPr lang="en-US" altLang="zh-CN" sz="2400" b="1" dirty="0">
                <a:solidFill>
                  <a:srgbClr val="1271FF"/>
                </a:solidFill>
                <a:latin typeface="FrutigerLTStd-Bold"/>
              </a:rPr>
              <a:t>Figure 6.14 </a:t>
            </a:r>
            <a:r>
              <a:rPr lang="en-US" altLang="zh-CN" sz="2400" b="1" dirty="0">
                <a:solidFill>
                  <a:srgbClr val="000000"/>
                </a:solidFill>
                <a:latin typeface="FrutigerLTStd-Bold"/>
              </a:rPr>
              <a:t>The </a:t>
            </a:r>
            <a:r>
              <a:rPr lang="en-US" altLang="zh-CN" sz="2400" b="1" dirty="0" err="1">
                <a:solidFill>
                  <a:srgbClr val="000000"/>
                </a:solidFill>
                <a:latin typeface="FrutigerLTStd-Bold"/>
              </a:rPr>
              <a:t>Ras</a:t>
            </a:r>
            <a:r>
              <a:rPr lang="en-US" altLang="zh-CN" sz="2400" b="1" dirty="0">
                <a:solidFill>
                  <a:srgbClr val="000000"/>
                </a:solidFill>
                <a:latin typeface="FrutigerLTStd-Bold"/>
              </a:rPr>
              <a:t> </a:t>
            </a:r>
            <a:r>
              <a:rPr lang="en-US" altLang="zh-CN" sz="2800" b="1" dirty="0">
                <a:solidFill>
                  <a:srgbClr val="000000"/>
                </a:solidFill>
                <a:latin typeface="TimesNewRomanPS-BoldMT"/>
              </a:rPr>
              <a:t>→ </a:t>
            </a:r>
            <a:r>
              <a:rPr lang="en-US" altLang="zh-CN" sz="2400" b="1" dirty="0" err="1">
                <a:solidFill>
                  <a:srgbClr val="000000"/>
                </a:solidFill>
                <a:latin typeface="FrutigerLTStd-Bold"/>
              </a:rPr>
              <a:t>Raf</a:t>
            </a:r>
            <a:r>
              <a:rPr lang="en-US" altLang="zh-CN" sz="2400" b="1" dirty="0">
                <a:solidFill>
                  <a:srgbClr val="000000"/>
                </a:solidFill>
                <a:latin typeface="FrutigerLTStd-Bold"/>
              </a:rPr>
              <a:t> </a:t>
            </a:r>
            <a:r>
              <a:rPr lang="en-US" altLang="zh-CN" sz="2800" b="1" dirty="0">
                <a:solidFill>
                  <a:srgbClr val="000000"/>
                </a:solidFill>
                <a:latin typeface="TimesNewRomanPS-BoldMT"/>
              </a:rPr>
              <a:t>→ </a:t>
            </a:r>
            <a:r>
              <a:rPr lang="en-US" altLang="zh-CN" sz="2400" b="1" dirty="0">
                <a:solidFill>
                  <a:srgbClr val="000000"/>
                </a:solidFill>
                <a:latin typeface="FrutigerLTStd-Bold"/>
              </a:rPr>
              <a:t>MAP kinase pathway</a:t>
            </a:r>
            <a:endParaRPr lang="zh-CN" altLang="en-US" sz="2400" dirty="0"/>
          </a:p>
        </p:txBody>
      </p:sp>
      <p:sp>
        <p:nvSpPr>
          <p:cNvPr id="2" name="Rectangle 1"/>
          <p:cNvSpPr/>
          <p:nvPr/>
        </p:nvSpPr>
        <p:spPr>
          <a:xfrm>
            <a:off x="8104400" y="2310220"/>
            <a:ext cx="3489277" cy="1938992"/>
          </a:xfrm>
          <a:prstGeom prst="rect">
            <a:avLst/>
          </a:prstGeom>
        </p:spPr>
        <p:txBody>
          <a:bodyPr wrap="square">
            <a:spAutoFit/>
          </a:bodyPr>
          <a:lstStyle/>
          <a:p>
            <a:r>
              <a:rPr lang="en-US" altLang="zh-CN" sz="2000" dirty="0" smtClean="0">
                <a:latin typeface="UtopiaStd-Regular"/>
              </a:rPr>
              <a:t>Phosphate groups </a:t>
            </a:r>
            <a:r>
              <a:rPr lang="en-US" altLang="zh-CN" sz="2000" dirty="0">
                <a:latin typeface="UtopiaStd-Regular"/>
              </a:rPr>
              <a:t>attached to MEK by </a:t>
            </a:r>
            <a:r>
              <a:rPr lang="en-US" altLang="zh-CN" sz="2000" dirty="0" err="1">
                <a:latin typeface="UtopiaStd-Regular"/>
              </a:rPr>
              <a:t>Raf</a:t>
            </a:r>
            <a:r>
              <a:rPr lang="en-US" altLang="zh-CN" sz="2000" dirty="0">
                <a:latin typeface="UtopiaStd-Regular"/>
              </a:rPr>
              <a:t> cause a shift in its structure that results in </a:t>
            </a:r>
            <a:r>
              <a:rPr lang="en-US" altLang="zh-CN" sz="2000" dirty="0" smtClean="0">
                <a:latin typeface="UtopiaStd-Regular"/>
              </a:rPr>
              <a:t>its </a:t>
            </a:r>
            <a:r>
              <a:rPr lang="en-US" altLang="zh-CN" sz="2000" i="1" dirty="0" smtClean="0">
                <a:latin typeface="UtopiaStd-Italic"/>
              </a:rPr>
              <a:t>functional </a:t>
            </a:r>
            <a:r>
              <a:rPr lang="en-US" altLang="zh-CN" sz="2000" i="1" dirty="0">
                <a:latin typeface="UtopiaStd-Italic"/>
              </a:rPr>
              <a:t>activation </a:t>
            </a:r>
            <a:r>
              <a:rPr lang="en-US" altLang="zh-CN" sz="2000" dirty="0">
                <a:latin typeface="UtopiaStd-Regular"/>
              </a:rPr>
              <a:t>as a kinase.</a:t>
            </a:r>
            <a:endParaRPr lang="zh-CN" altLang="en-US" sz="2000" dirty="0"/>
          </a:p>
        </p:txBody>
      </p:sp>
    </p:spTree>
    <p:extLst>
      <p:ext uri="{BB962C8B-B14F-4D97-AF65-F5344CB8AC3E}">
        <p14:creationId xmlns:p14="http://schemas.microsoft.com/office/powerpoint/2010/main" val="13711542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9160" y="2435644"/>
            <a:ext cx="10658856" cy="1137106"/>
          </a:xfrm>
          <a:prstGeom prst="rect">
            <a:avLst/>
          </a:prstGeom>
        </p:spPr>
        <p:txBody>
          <a:bodyPr wrap="square">
            <a:spAutoFit/>
          </a:bodyPr>
          <a:lstStyle/>
          <a:p>
            <a:pPr algn="ctr">
              <a:lnSpc>
                <a:spcPct val="150000"/>
              </a:lnSpc>
            </a:pPr>
            <a:r>
              <a:rPr lang="en-US" altLang="zh-CN" sz="2400" dirty="0">
                <a:solidFill>
                  <a:srgbClr val="1271FF"/>
                </a:solidFill>
                <a:latin typeface="ACaslonPro-Regular"/>
              </a:rPr>
              <a:t>6.6 </a:t>
            </a:r>
            <a:r>
              <a:rPr lang="en-US" altLang="zh-CN" sz="2400" dirty="0" err="1">
                <a:solidFill>
                  <a:srgbClr val="1271FF"/>
                </a:solidFill>
                <a:latin typeface="ACaslonPro-Regular"/>
              </a:rPr>
              <a:t>Ras</a:t>
            </a:r>
            <a:r>
              <a:rPr lang="en-US" altLang="zh-CN" sz="2400" dirty="0">
                <a:solidFill>
                  <a:srgbClr val="1271FF"/>
                </a:solidFill>
                <a:latin typeface="ACaslonPro-Regular"/>
              </a:rPr>
              <a:t>-regulated signaling pathways: a second </a:t>
            </a:r>
            <a:r>
              <a:rPr lang="en-US" altLang="zh-CN" sz="2400" dirty="0" smtClean="0">
                <a:solidFill>
                  <a:srgbClr val="1271FF"/>
                </a:solidFill>
                <a:latin typeface="ACaslonPro-Regular"/>
              </a:rPr>
              <a:t>downstream pathway </a:t>
            </a:r>
            <a:r>
              <a:rPr lang="en-US" altLang="zh-CN" sz="2400" dirty="0">
                <a:solidFill>
                  <a:srgbClr val="1271FF"/>
                </a:solidFill>
                <a:latin typeface="ACaslonPro-Regular"/>
              </a:rPr>
              <a:t>controls inositol lipids and the </a:t>
            </a:r>
            <a:r>
              <a:rPr lang="en-US" altLang="zh-CN" sz="2400" dirty="0" err="1" smtClean="0">
                <a:solidFill>
                  <a:srgbClr val="1271FF"/>
                </a:solidFill>
                <a:latin typeface="ACaslonPro-Regular"/>
              </a:rPr>
              <a:t>Akt</a:t>
            </a:r>
            <a:r>
              <a:rPr lang="en-US" altLang="zh-CN" sz="2400" dirty="0" smtClean="0">
                <a:solidFill>
                  <a:srgbClr val="1271FF"/>
                </a:solidFill>
                <a:latin typeface="ACaslonPro-Regular"/>
              </a:rPr>
              <a:t>/PKB kinase</a:t>
            </a:r>
            <a:endParaRPr lang="zh-CN" altLang="en-US" sz="2400" dirty="0"/>
          </a:p>
        </p:txBody>
      </p:sp>
    </p:spTree>
    <p:extLst>
      <p:ext uri="{BB962C8B-B14F-4D97-AF65-F5344CB8AC3E}">
        <p14:creationId xmlns:p14="http://schemas.microsoft.com/office/powerpoint/2010/main" val="3784220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figure_06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089" y="1158770"/>
            <a:ext cx="7516193" cy="530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891344" y="318500"/>
            <a:ext cx="6343403" cy="523220"/>
          </a:xfrm>
          <a:prstGeom prst="rect">
            <a:avLst/>
          </a:prstGeom>
        </p:spPr>
        <p:txBody>
          <a:bodyPr wrap="none">
            <a:spAutoFit/>
          </a:bodyPr>
          <a:lstStyle/>
          <a:p>
            <a:r>
              <a:rPr lang="en-US" altLang="zh-CN" sz="2800" b="1" dirty="0">
                <a:solidFill>
                  <a:srgbClr val="1271FF"/>
                </a:solidFill>
                <a:latin typeface="FrutigerLTStd-Bold"/>
              </a:rPr>
              <a:t>Figure 6.15 </a:t>
            </a:r>
            <a:r>
              <a:rPr lang="en-US" altLang="zh-CN" sz="2800" b="1" dirty="0">
                <a:solidFill>
                  <a:srgbClr val="000000"/>
                </a:solidFill>
                <a:latin typeface="FrutigerLTStd-Bold"/>
              </a:rPr>
              <a:t>The PI3 kinase pathway</a:t>
            </a:r>
            <a:endParaRPr lang="zh-CN" altLang="en-US" sz="2800" dirty="0"/>
          </a:p>
        </p:txBody>
      </p:sp>
      <p:sp>
        <p:nvSpPr>
          <p:cNvPr id="3" name="TextBox 2"/>
          <p:cNvSpPr txBox="1"/>
          <p:nvPr/>
        </p:nvSpPr>
        <p:spPr>
          <a:xfrm>
            <a:off x="5686908" y="5074463"/>
            <a:ext cx="5822703" cy="1384995"/>
          </a:xfrm>
          <a:prstGeom prst="rect">
            <a:avLst/>
          </a:prstGeom>
          <a:noFill/>
        </p:spPr>
        <p:txBody>
          <a:bodyPr wrap="square" rtlCol="0">
            <a:spAutoFit/>
          </a:bodyPr>
          <a:lstStyle/>
          <a:p>
            <a:pPr>
              <a:lnSpc>
                <a:spcPct val="150000"/>
              </a:lnSpc>
            </a:pPr>
            <a:r>
              <a:rPr lang="en-US" altLang="zh-CN" sz="2800" dirty="0" smtClean="0"/>
              <a:t>Essential component of PI3K</a:t>
            </a:r>
            <a:r>
              <a:rPr lang="zh-CN" altLang="en-US" sz="2800" dirty="0" smtClean="0"/>
              <a:t> </a:t>
            </a:r>
            <a:r>
              <a:rPr lang="en-US" altLang="zh-CN" sz="2800" dirty="0" smtClean="0"/>
              <a:t>pathway: </a:t>
            </a:r>
          </a:p>
          <a:p>
            <a:pPr>
              <a:lnSpc>
                <a:spcPct val="150000"/>
              </a:lnSpc>
            </a:pPr>
            <a:r>
              <a:rPr lang="en-US" altLang="zh-CN" sz="2800" b="1" dirty="0" smtClean="0">
                <a:solidFill>
                  <a:srgbClr val="FF0000"/>
                </a:solidFill>
              </a:rPr>
              <a:t>PI3K, AKT, PTEN, </a:t>
            </a:r>
            <a:r>
              <a:rPr lang="en-US" altLang="zh-CN" sz="2800" b="1" dirty="0" err="1" smtClean="0">
                <a:solidFill>
                  <a:srgbClr val="FF0000"/>
                </a:solidFill>
              </a:rPr>
              <a:t>mTOR</a:t>
            </a:r>
            <a:endParaRPr lang="zh-CN" altLang="en-US" sz="2800" b="1" dirty="0">
              <a:solidFill>
                <a:srgbClr val="FF0000"/>
              </a:solidFill>
            </a:endParaRPr>
          </a:p>
        </p:txBody>
      </p:sp>
    </p:spTree>
    <p:extLst>
      <p:ext uri="{BB962C8B-B14F-4D97-AF65-F5344CB8AC3E}">
        <p14:creationId xmlns:p14="http://schemas.microsoft.com/office/powerpoint/2010/main" val="31186562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figure_06_1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98" y="1141661"/>
            <a:ext cx="6895298" cy="461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967944" y="1600861"/>
            <a:ext cx="4983480" cy="2862322"/>
          </a:xfrm>
          <a:prstGeom prst="rect">
            <a:avLst/>
          </a:prstGeom>
        </p:spPr>
        <p:txBody>
          <a:bodyPr wrap="square">
            <a:spAutoFit/>
          </a:bodyPr>
          <a:lstStyle/>
          <a:p>
            <a:pPr>
              <a:lnSpc>
                <a:spcPct val="200000"/>
              </a:lnSpc>
            </a:pPr>
            <a:r>
              <a:rPr lang="en-US" altLang="zh-CN" dirty="0">
                <a:solidFill>
                  <a:srgbClr val="252525"/>
                </a:solidFill>
                <a:latin typeface="Arial" panose="020B0604020202020204" pitchFamily="34" charset="0"/>
              </a:rPr>
              <a:t>The lipid bilayer is very </a:t>
            </a:r>
            <a:r>
              <a:rPr lang="en-US" altLang="zh-CN" dirty="0" smtClean="0">
                <a:solidFill>
                  <a:srgbClr val="252525"/>
                </a:solidFill>
                <a:latin typeface="Arial" panose="020B0604020202020204" pitchFamily="34" charset="0"/>
              </a:rPr>
              <a:t>thin. </a:t>
            </a:r>
            <a:r>
              <a:rPr lang="en-US" altLang="zh-CN" dirty="0">
                <a:solidFill>
                  <a:srgbClr val="252525"/>
                </a:solidFill>
                <a:latin typeface="Arial" panose="020B0604020202020204" pitchFamily="34" charset="0"/>
              </a:rPr>
              <a:t>If a typical mammalian cell (</a:t>
            </a:r>
            <a:r>
              <a:rPr lang="en-US" altLang="zh-CN" b="1" dirty="0">
                <a:solidFill>
                  <a:srgbClr val="FF0000"/>
                </a:solidFill>
                <a:latin typeface="Arial" panose="020B0604020202020204" pitchFamily="34" charset="0"/>
              </a:rPr>
              <a:t>diameter ~10 micrometers</a:t>
            </a:r>
            <a:r>
              <a:rPr lang="en-US" altLang="zh-CN" dirty="0">
                <a:solidFill>
                  <a:srgbClr val="252525"/>
                </a:solidFill>
                <a:latin typeface="Arial" panose="020B0604020202020204" pitchFamily="34" charset="0"/>
              </a:rPr>
              <a:t>) were magnified to the size of a watermelon </a:t>
            </a:r>
            <a:r>
              <a:rPr lang="en-US" altLang="zh-CN" dirty="0" smtClean="0">
                <a:solidFill>
                  <a:srgbClr val="252525"/>
                </a:solidFill>
                <a:latin typeface="Arial" panose="020B0604020202020204" pitchFamily="34" charset="0"/>
              </a:rPr>
              <a:t>(~30</a:t>
            </a:r>
            <a:r>
              <a:rPr lang="en-US" altLang="zh-CN" dirty="0">
                <a:solidFill>
                  <a:srgbClr val="252525"/>
                </a:solidFill>
                <a:latin typeface="Arial" panose="020B0604020202020204" pitchFamily="34" charset="0"/>
              </a:rPr>
              <a:t> cm), the lipid </a:t>
            </a:r>
            <a:r>
              <a:rPr lang="en-US" altLang="zh-CN" dirty="0" smtClean="0">
                <a:solidFill>
                  <a:srgbClr val="252525"/>
                </a:solidFill>
                <a:latin typeface="Arial" panose="020B0604020202020204" pitchFamily="34" charset="0"/>
              </a:rPr>
              <a:t>bilayer (</a:t>
            </a:r>
            <a:r>
              <a:rPr lang="en-US" altLang="zh-CN" b="1" dirty="0" smtClean="0">
                <a:solidFill>
                  <a:srgbClr val="FF0000"/>
                </a:solidFill>
                <a:latin typeface="Arial" panose="020B0604020202020204" pitchFamily="34" charset="0"/>
              </a:rPr>
              <a:t>7-10nm</a:t>
            </a:r>
            <a:r>
              <a:rPr lang="en-US" altLang="zh-CN" dirty="0" smtClean="0">
                <a:solidFill>
                  <a:srgbClr val="252525"/>
                </a:solidFill>
                <a:latin typeface="Arial" panose="020B0604020202020204" pitchFamily="34" charset="0"/>
              </a:rPr>
              <a:t>) would </a:t>
            </a:r>
            <a:r>
              <a:rPr lang="en-US" altLang="zh-CN" dirty="0">
                <a:solidFill>
                  <a:srgbClr val="252525"/>
                </a:solidFill>
                <a:latin typeface="Arial" panose="020B0604020202020204" pitchFamily="34" charset="0"/>
              </a:rPr>
              <a:t>be about as thick as a piece of office paper.</a:t>
            </a:r>
            <a:endParaRPr lang="zh-CN" altLang="en-US" dirty="0"/>
          </a:p>
        </p:txBody>
      </p:sp>
      <p:sp>
        <p:nvSpPr>
          <p:cNvPr id="4" name="Rectangle 3"/>
          <p:cNvSpPr/>
          <p:nvPr/>
        </p:nvSpPr>
        <p:spPr>
          <a:xfrm>
            <a:off x="2816651" y="305995"/>
            <a:ext cx="6715300" cy="461665"/>
          </a:xfrm>
          <a:prstGeom prst="rect">
            <a:avLst/>
          </a:prstGeom>
        </p:spPr>
        <p:txBody>
          <a:bodyPr wrap="none">
            <a:spAutoFit/>
          </a:bodyPr>
          <a:lstStyle/>
          <a:p>
            <a:r>
              <a:rPr lang="en-US" altLang="zh-CN" sz="2400" b="1" dirty="0">
                <a:solidFill>
                  <a:srgbClr val="1271FF"/>
                </a:solidFill>
                <a:latin typeface="FrutigerLTStd-Bold"/>
              </a:rPr>
              <a:t>Figure 6.16 </a:t>
            </a:r>
            <a:r>
              <a:rPr lang="en-US" altLang="zh-CN" sz="2400" b="1" dirty="0">
                <a:solidFill>
                  <a:srgbClr val="000000"/>
                </a:solidFill>
                <a:latin typeface="FrutigerLTStd-Bold"/>
              </a:rPr>
              <a:t>Biochemistry of lipid bilayers</a:t>
            </a:r>
            <a:endParaRPr lang="zh-CN" altLang="en-US" sz="2400" dirty="0"/>
          </a:p>
        </p:txBody>
      </p:sp>
      <p:sp>
        <p:nvSpPr>
          <p:cNvPr id="5" name="Rectangle 4"/>
          <p:cNvSpPr/>
          <p:nvPr/>
        </p:nvSpPr>
        <p:spPr>
          <a:xfrm>
            <a:off x="4271580" y="5573383"/>
            <a:ext cx="646331" cy="369332"/>
          </a:xfrm>
          <a:prstGeom prst="rect">
            <a:avLst/>
          </a:prstGeom>
        </p:spPr>
        <p:txBody>
          <a:bodyPr wrap="none">
            <a:spAutoFit/>
          </a:bodyPr>
          <a:lstStyle/>
          <a:p>
            <a:r>
              <a:rPr lang="zh-CN" altLang="en-US" dirty="0"/>
              <a:t>肌醇</a:t>
            </a:r>
          </a:p>
        </p:txBody>
      </p:sp>
    </p:spTree>
    <p:extLst>
      <p:ext uri="{BB962C8B-B14F-4D97-AF65-F5344CB8AC3E}">
        <p14:creationId xmlns:p14="http://schemas.microsoft.com/office/powerpoint/2010/main" val="27566145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figure_06_16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945" y="1327404"/>
            <a:ext cx="8531225" cy="495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745907" y="297005"/>
            <a:ext cx="6715300" cy="461665"/>
          </a:xfrm>
          <a:prstGeom prst="rect">
            <a:avLst/>
          </a:prstGeom>
        </p:spPr>
        <p:txBody>
          <a:bodyPr wrap="none">
            <a:spAutoFit/>
          </a:bodyPr>
          <a:lstStyle/>
          <a:p>
            <a:r>
              <a:rPr lang="en-US" altLang="zh-CN" sz="2400" b="1" dirty="0">
                <a:solidFill>
                  <a:srgbClr val="1271FF"/>
                </a:solidFill>
                <a:latin typeface="FrutigerLTStd-Bold"/>
              </a:rPr>
              <a:t>Figure 6.16 </a:t>
            </a:r>
            <a:r>
              <a:rPr lang="en-US" altLang="zh-CN" sz="2400" b="1" dirty="0">
                <a:solidFill>
                  <a:srgbClr val="000000"/>
                </a:solidFill>
                <a:latin typeface="FrutigerLTStd-Bold"/>
              </a:rPr>
              <a:t>Biochemistry of lipid bilayers</a:t>
            </a:r>
            <a:endParaRPr lang="zh-CN" altLang="en-US" sz="2400" dirty="0"/>
          </a:p>
        </p:txBody>
      </p:sp>
      <p:sp>
        <p:nvSpPr>
          <p:cNvPr id="2" name="Right Arrow 1"/>
          <p:cNvSpPr/>
          <p:nvPr/>
        </p:nvSpPr>
        <p:spPr>
          <a:xfrm rot="10800000">
            <a:off x="9898254" y="3968496"/>
            <a:ext cx="941832" cy="384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rot="19112757">
            <a:off x="3163101" y="3729029"/>
            <a:ext cx="452368" cy="261610"/>
          </a:xfrm>
          <a:prstGeom prst="rect">
            <a:avLst/>
          </a:prstGeom>
          <a:noFill/>
        </p:spPr>
        <p:txBody>
          <a:bodyPr wrap="none" rtlCol="0">
            <a:spAutoFit/>
          </a:bodyPr>
          <a:lstStyle/>
          <a:p>
            <a:r>
              <a:rPr lang="en-US" altLang="zh-CN" sz="1100" dirty="0" smtClean="0">
                <a:solidFill>
                  <a:srgbClr val="00B0F0"/>
                </a:solidFill>
              </a:rPr>
              <a:t>--OH</a:t>
            </a:r>
            <a:endParaRPr lang="zh-CN" altLang="en-US" sz="1100" dirty="0">
              <a:solidFill>
                <a:srgbClr val="00B0F0"/>
              </a:solidFill>
            </a:endParaRPr>
          </a:p>
        </p:txBody>
      </p:sp>
      <p:sp>
        <p:nvSpPr>
          <p:cNvPr id="6" name="TextBox 5"/>
          <p:cNvSpPr txBox="1"/>
          <p:nvPr/>
        </p:nvSpPr>
        <p:spPr>
          <a:xfrm rot="19112757">
            <a:off x="5204253" y="3717109"/>
            <a:ext cx="476412" cy="276999"/>
          </a:xfrm>
          <a:prstGeom prst="rect">
            <a:avLst/>
          </a:prstGeom>
          <a:noFill/>
        </p:spPr>
        <p:txBody>
          <a:bodyPr wrap="none" rtlCol="0">
            <a:spAutoFit/>
          </a:bodyPr>
          <a:lstStyle/>
          <a:p>
            <a:r>
              <a:rPr lang="en-US" altLang="zh-CN" sz="1200" dirty="0" smtClean="0">
                <a:solidFill>
                  <a:srgbClr val="00B0F0"/>
                </a:solidFill>
              </a:rPr>
              <a:t>--OH</a:t>
            </a:r>
            <a:endParaRPr lang="zh-CN" altLang="en-US" sz="1200" dirty="0">
              <a:solidFill>
                <a:srgbClr val="00B0F0"/>
              </a:solidFill>
            </a:endParaRPr>
          </a:p>
        </p:txBody>
      </p:sp>
      <p:sp>
        <p:nvSpPr>
          <p:cNvPr id="5" name="TextBox 4"/>
          <p:cNvSpPr txBox="1"/>
          <p:nvPr/>
        </p:nvSpPr>
        <p:spPr>
          <a:xfrm>
            <a:off x="7014410" y="6097326"/>
            <a:ext cx="675762" cy="369332"/>
          </a:xfrm>
          <a:prstGeom prst="rect">
            <a:avLst/>
          </a:prstGeom>
          <a:noFill/>
        </p:spPr>
        <p:txBody>
          <a:bodyPr wrap="none" rtlCol="0">
            <a:spAutoFit/>
          </a:bodyPr>
          <a:lstStyle/>
          <a:p>
            <a:r>
              <a:rPr lang="en-US" altLang="zh-CN" dirty="0" smtClean="0"/>
              <a:t>PTEN</a:t>
            </a:r>
            <a:endParaRPr lang="zh-CN" altLang="en-US" dirty="0"/>
          </a:p>
        </p:txBody>
      </p:sp>
      <p:sp>
        <p:nvSpPr>
          <p:cNvPr id="7" name="Right Arrow 6"/>
          <p:cNvSpPr/>
          <p:nvPr/>
        </p:nvSpPr>
        <p:spPr>
          <a:xfrm rot="10800000">
            <a:off x="6677527" y="6209800"/>
            <a:ext cx="372979" cy="130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895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figure_06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4" y="74158"/>
            <a:ext cx="5866141" cy="671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171752" y="480167"/>
            <a:ext cx="5688016" cy="1691104"/>
          </a:xfrm>
          <a:prstGeom prst="rect">
            <a:avLst/>
          </a:prstGeom>
        </p:spPr>
        <p:txBody>
          <a:bodyPr wrap="square">
            <a:spAutoFit/>
          </a:bodyPr>
          <a:lstStyle/>
          <a:p>
            <a:pPr algn="ctr">
              <a:lnSpc>
                <a:spcPct val="150000"/>
              </a:lnSpc>
            </a:pPr>
            <a:r>
              <a:rPr lang="en-US" altLang="zh-CN" sz="2400" b="1" dirty="0">
                <a:solidFill>
                  <a:srgbClr val="1271FF"/>
                </a:solidFill>
                <a:latin typeface="FrutigerLTStd-Bold"/>
              </a:rPr>
              <a:t>Figure 6.17 </a:t>
            </a:r>
            <a:r>
              <a:rPr lang="en-US" altLang="zh-CN" sz="2400" b="1" dirty="0">
                <a:solidFill>
                  <a:srgbClr val="000000"/>
                </a:solidFill>
                <a:latin typeface="FrutigerLTStd-Bold"/>
              </a:rPr>
              <a:t>Activation of PI3K by </a:t>
            </a:r>
            <a:r>
              <a:rPr lang="en-US" altLang="zh-CN" sz="2400" b="1" dirty="0" err="1" smtClean="0">
                <a:solidFill>
                  <a:srgbClr val="000000"/>
                </a:solidFill>
                <a:latin typeface="FrutigerLTStd-Bold"/>
              </a:rPr>
              <a:t>Ras</a:t>
            </a:r>
            <a:r>
              <a:rPr lang="en-US" altLang="zh-CN" sz="2400" b="1" dirty="0" smtClean="0">
                <a:solidFill>
                  <a:srgbClr val="000000"/>
                </a:solidFill>
                <a:latin typeface="FrutigerLTStd-Bold"/>
              </a:rPr>
              <a:t>, growth </a:t>
            </a:r>
            <a:r>
              <a:rPr lang="en-US" altLang="zh-CN" sz="2400" b="1" dirty="0">
                <a:solidFill>
                  <a:srgbClr val="000000"/>
                </a:solidFill>
                <a:latin typeface="FrutigerLTStd-Bold"/>
              </a:rPr>
              <a:t>factor receptors, and </a:t>
            </a:r>
            <a:r>
              <a:rPr lang="en-US" altLang="zh-CN" sz="2400" b="1" dirty="0" smtClean="0">
                <a:solidFill>
                  <a:srgbClr val="000000"/>
                </a:solidFill>
                <a:latin typeface="FrutigerLTStd-Bold"/>
              </a:rPr>
              <a:t>somatic mutation</a:t>
            </a:r>
            <a:endParaRPr lang="zh-CN" altLang="en-US" sz="2400" dirty="0"/>
          </a:p>
        </p:txBody>
      </p:sp>
      <p:sp>
        <p:nvSpPr>
          <p:cNvPr id="2" name="Rectangle 1"/>
          <p:cNvSpPr/>
          <p:nvPr/>
        </p:nvSpPr>
        <p:spPr>
          <a:xfrm>
            <a:off x="5608320" y="3087315"/>
            <a:ext cx="6406896" cy="2537874"/>
          </a:xfrm>
          <a:prstGeom prst="rect">
            <a:avLst/>
          </a:prstGeom>
        </p:spPr>
        <p:txBody>
          <a:bodyPr wrap="square">
            <a:spAutoFit/>
          </a:bodyPr>
          <a:lstStyle/>
          <a:p>
            <a:pPr>
              <a:lnSpc>
                <a:spcPct val="150000"/>
              </a:lnSpc>
            </a:pPr>
            <a:r>
              <a:rPr lang="en-US" altLang="zh-CN" dirty="0">
                <a:latin typeface="FrutigerLTStd-Light"/>
              </a:rPr>
              <a:t>PI3K is a key enzyme in </a:t>
            </a:r>
            <a:r>
              <a:rPr lang="en-US" altLang="zh-CN" dirty="0" smtClean="0">
                <a:latin typeface="FrutigerLTStd-Light"/>
              </a:rPr>
              <a:t>the control </a:t>
            </a:r>
            <a:r>
              <a:rPr lang="en-US" altLang="zh-CN" dirty="0">
                <a:latin typeface="FrutigerLTStd-Light"/>
              </a:rPr>
              <a:t>of cell growth and </a:t>
            </a:r>
            <a:r>
              <a:rPr lang="en-US" altLang="zh-CN" dirty="0" smtClean="0">
                <a:latin typeface="FrutigerLTStd-Light"/>
              </a:rPr>
              <a:t>proliferation. The </a:t>
            </a:r>
            <a:r>
              <a:rPr lang="en-US" altLang="zh-CN" dirty="0">
                <a:latin typeface="FrutigerLTStd-Light"/>
              </a:rPr>
              <a:t>most important form of this </a:t>
            </a:r>
            <a:r>
              <a:rPr lang="en-US" altLang="zh-CN" dirty="0" smtClean="0">
                <a:latin typeface="FrutigerLTStd-Light"/>
              </a:rPr>
              <a:t>enzyme, assembled </a:t>
            </a:r>
            <a:r>
              <a:rPr lang="en-US" altLang="zh-CN" dirty="0">
                <a:latin typeface="FrutigerLTStd-Light"/>
              </a:rPr>
              <a:t>as a complex of a </a:t>
            </a:r>
            <a:r>
              <a:rPr lang="en-US" altLang="zh-CN" dirty="0" smtClean="0">
                <a:latin typeface="FrutigerLTStd-Light"/>
              </a:rPr>
              <a:t>catalytic subunit</a:t>
            </a:r>
            <a:r>
              <a:rPr lang="en-US" altLang="zh-CN" dirty="0">
                <a:latin typeface="FrutigerLTStd-Light"/>
              </a:rPr>
              <a:t>, termed p110, and a </a:t>
            </a:r>
            <a:r>
              <a:rPr lang="en-US" altLang="zh-CN" dirty="0" smtClean="0">
                <a:latin typeface="FrutigerLTStd-Light"/>
              </a:rPr>
              <a:t>regulatory subunit</a:t>
            </a:r>
            <a:r>
              <a:rPr lang="en-US" altLang="zh-CN" dirty="0">
                <a:latin typeface="FrutigerLTStd-Light"/>
              </a:rPr>
              <a:t>, termed p85, is activated </a:t>
            </a:r>
            <a:r>
              <a:rPr lang="en-US" altLang="zh-CN" dirty="0" smtClean="0">
                <a:latin typeface="FrutigerLTStd-Light"/>
              </a:rPr>
              <a:t>by the </a:t>
            </a:r>
            <a:r>
              <a:rPr lang="en-US" altLang="zh-CN" dirty="0">
                <a:latin typeface="FrutigerLTStd-Light"/>
              </a:rPr>
              <a:t>actions of the </a:t>
            </a:r>
            <a:r>
              <a:rPr lang="en-US" altLang="zh-CN" dirty="0" err="1">
                <a:latin typeface="FrutigerLTStd-Light"/>
              </a:rPr>
              <a:t>Ras</a:t>
            </a:r>
            <a:r>
              <a:rPr lang="en-US" altLang="zh-CN" dirty="0">
                <a:latin typeface="FrutigerLTStd-Light"/>
              </a:rPr>
              <a:t> </a:t>
            </a:r>
            <a:r>
              <a:rPr lang="en-US" altLang="zh-CN" dirty="0" err="1">
                <a:latin typeface="FrutigerLTStd-Light"/>
              </a:rPr>
              <a:t>oncoprotein</a:t>
            </a:r>
            <a:r>
              <a:rPr lang="en-US" altLang="zh-CN" dirty="0">
                <a:latin typeface="FrutigerLTStd-Light"/>
              </a:rPr>
              <a:t> </a:t>
            </a:r>
            <a:r>
              <a:rPr lang="en-US" altLang="zh-CN" dirty="0" smtClean="0">
                <a:latin typeface="FrutigerLTStd-Light"/>
              </a:rPr>
              <a:t>and by </a:t>
            </a:r>
            <a:r>
              <a:rPr lang="en-US" altLang="zh-CN" dirty="0">
                <a:latin typeface="FrutigerLTStd-Light"/>
              </a:rPr>
              <a:t>tyrosine-phosphorylated </a:t>
            </a:r>
            <a:r>
              <a:rPr lang="en-US" altLang="zh-CN" dirty="0" smtClean="0">
                <a:latin typeface="FrutigerLTStd-Light"/>
              </a:rPr>
              <a:t>growth factor </a:t>
            </a:r>
            <a:r>
              <a:rPr lang="en-US" altLang="zh-CN" dirty="0">
                <a:latin typeface="FrutigerLTStd-Light"/>
              </a:rPr>
              <a:t>receptors (RTKs).</a:t>
            </a:r>
            <a:endParaRPr lang="zh-CN" altLang="en-US" dirty="0"/>
          </a:p>
        </p:txBody>
      </p:sp>
    </p:spTree>
    <p:extLst>
      <p:ext uri="{BB962C8B-B14F-4D97-AF65-F5344CB8AC3E}">
        <p14:creationId xmlns:p14="http://schemas.microsoft.com/office/powerpoint/2010/main" val="37274696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3232" y="1942743"/>
            <a:ext cx="10936224" cy="3785652"/>
          </a:xfrm>
          <a:prstGeom prst="rect">
            <a:avLst/>
          </a:prstGeom>
        </p:spPr>
        <p:txBody>
          <a:bodyPr wrap="square">
            <a:spAutoFit/>
          </a:bodyPr>
          <a:lstStyle/>
          <a:p>
            <a:pPr>
              <a:lnSpc>
                <a:spcPct val="150000"/>
              </a:lnSpc>
            </a:pPr>
            <a:r>
              <a:rPr lang="en-US" altLang="zh-CN" sz="2000" dirty="0" smtClean="0">
                <a:latin typeface="UtopiaStd-Regular"/>
              </a:rPr>
              <a:t>The </a:t>
            </a:r>
            <a:r>
              <a:rPr lang="en-US" altLang="zh-CN" sz="2000" dirty="0">
                <a:latin typeface="UtopiaStd-Regular"/>
              </a:rPr>
              <a:t>most important </a:t>
            </a:r>
            <a:r>
              <a:rPr lang="en-US" altLang="zh-CN" sz="2000" dirty="0" smtClean="0">
                <a:latin typeface="UtopiaStd-Regular"/>
              </a:rPr>
              <a:t>PH domain–containing </a:t>
            </a:r>
            <a:r>
              <a:rPr lang="en-US" altLang="zh-CN" sz="2000" dirty="0">
                <a:latin typeface="UtopiaStd-Regular"/>
              </a:rPr>
              <a:t>protein is the serine/threonine kinase named </a:t>
            </a:r>
            <a:r>
              <a:rPr lang="en-US" altLang="zh-CN" sz="2000" u="sng" dirty="0" err="1">
                <a:latin typeface="UtopiaStd-Regular"/>
              </a:rPr>
              <a:t>Akt</a:t>
            </a:r>
            <a:r>
              <a:rPr lang="en-US" altLang="zh-CN" sz="2000" u="sng" dirty="0">
                <a:latin typeface="UtopiaStd-Regular"/>
              </a:rPr>
              <a:t>, also known </a:t>
            </a:r>
            <a:r>
              <a:rPr lang="en-US" altLang="zh-CN" sz="2000" u="sng" dirty="0" smtClean="0">
                <a:latin typeface="UtopiaStd-Regular"/>
              </a:rPr>
              <a:t>as protein </a:t>
            </a:r>
            <a:r>
              <a:rPr lang="en-US" altLang="zh-CN" sz="2000" u="sng" dirty="0">
                <a:latin typeface="UtopiaStd-Regular"/>
              </a:rPr>
              <a:t>kinase B (PKB)</a:t>
            </a:r>
            <a:r>
              <a:rPr lang="en-US" altLang="zh-CN" sz="2000" dirty="0">
                <a:latin typeface="UtopiaStd-Regular"/>
              </a:rPr>
              <a:t>. (</a:t>
            </a:r>
            <a:r>
              <a:rPr lang="en-US" altLang="zh-CN" sz="2000" u="sng" dirty="0" err="1">
                <a:latin typeface="UtopiaStd-Regular"/>
              </a:rPr>
              <a:t>Akt</a:t>
            </a:r>
            <a:r>
              <a:rPr lang="en-US" altLang="zh-CN" sz="2000" u="sng" dirty="0">
                <a:latin typeface="UtopiaStd-Regular"/>
              </a:rPr>
              <a:t>/PKB is yet another protein that was initially </a:t>
            </a:r>
            <a:r>
              <a:rPr lang="en-US" altLang="zh-CN" sz="2000" u="sng" dirty="0" smtClean="0">
                <a:latin typeface="UtopiaStd-Regular"/>
              </a:rPr>
              <a:t>discovered because </a:t>
            </a:r>
            <a:r>
              <a:rPr lang="en-US" altLang="zh-CN" sz="2000" u="sng" dirty="0">
                <a:latin typeface="UtopiaStd-Regular"/>
              </a:rPr>
              <a:t>it is encoded by a retrovirus-associated oncogene.</a:t>
            </a:r>
            <a:r>
              <a:rPr lang="en-US" altLang="zh-CN" sz="2000" dirty="0">
                <a:latin typeface="UtopiaStd-Regular"/>
              </a:rPr>
              <a:t>) Thus, once PIP3 is </a:t>
            </a:r>
            <a:r>
              <a:rPr lang="en-US" altLang="zh-CN" sz="2000" dirty="0" smtClean="0">
                <a:latin typeface="UtopiaStd-Regular"/>
              </a:rPr>
              <a:t>formed by </a:t>
            </a:r>
            <a:r>
              <a:rPr lang="en-US" altLang="zh-CN" sz="2000" dirty="0">
                <a:latin typeface="UtopiaStd-Regular"/>
              </a:rPr>
              <a:t>PI3K, an </a:t>
            </a:r>
            <a:r>
              <a:rPr lang="en-US" altLang="zh-CN" sz="2000" dirty="0" err="1">
                <a:latin typeface="UtopiaStd-Regular"/>
              </a:rPr>
              <a:t>Akt</a:t>
            </a:r>
            <a:r>
              <a:rPr lang="en-US" altLang="zh-CN" sz="2000" dirty="0">
                <a:latin typeface="UtopiaStd-Regular"/>
              </a:rPr>
              <a:t>/PKB kinase molecule can become tethered via its PH domain to </a:t>
            </a:r>
            <a:r>
              <a:rPr lang="en-US" altLang="zh-CN" sz="2000" dirty="0" smtClean="0">
                <a:latin typeface="UtopiaStd-Regular"/>
              </a:rPr>
              <a:t>the inositol </a:t>
            </a:r>
            <a:r>
              <a:rPr lang="en-US" altLang="zh-CN" sz="2000" dirty="0">
                <a:latin typeface="UtopiaStd-Regular"/>
              </a:rPr>
              <a:t>head group of PIP3 that protrudes from the plasma membrane into the </a:t>
            </a:r>
            <a:r>
              <a:rPr lang="en-US" altLang="zh-CN" sz="2000" dirty="0" smtClean="0">
                <a:latin typeface="UtopiaStd-Regular"/>
              </a:rPr>
              <a:t>cytosol (</a:t>
            </a:r>
            <a:r>
              <a:rPr lang="en-US" altLang="zh-CN" sz="2000" b="1" dirty="0" smtClean="0">
                <a:solidFill>
                  <a:srgbClr val="00B0F0"/>
                </a:solidFill>
                <a:latin typeface="UtopiaStd-Regular"/>
              </a:rPr>
              <a:t>Figure </a:t>
            </a:r>
            <a:r>
              <a:rPr lang="en-US" altLang="zh-CN" sz="2000" b="1" dirty="0">
                <a:solidFill>
                  <a:srgbClr val="00B0F0"/>
                </a:solidFill>
                <a:latin typeface="UtopiaStd-Regular"/>
              </a:rPr>
              <a:t>6.19</a:t>
            </a:r>
            <a:r>
              <a:rPr lang="en-US" altLang="zh-CN" sz="2000" dirty="0" smtClean="0">
                <a:latin typeface="UtopiaStd-Regular"/>
              </a:rPr>
              <a:t>). This </a:t>
            </a:r>
            <a:r>
              <a:rPr lang="en-US" altLang="zh-CN" sz="2000" dirty="0">
                <a:latin typeface="UtopiaStd-Regular"/>
              </a:rPr>
              <a:t>association of </a:t>
            </a:r>
            <a:r>
              <a:rPr lang="en-US" altLang="zh-CN" sz="2000" dirty="0" err="1">
                <a:latin typeface="UtopiaStd-Regular"/>
              </a:rPr>
              <a:t>Akt</a:t>
            </a:r>
            <a:r>
              <a:rPr lang="en-US" altLang="zh-CN" sz="2000" dirty="0">
                <a:latin typeface="UtopiaStd-Regular"/>
              </a:rPr>
              <a:t>/PKB with the plasma membrane (together with </a:t>
            </a:r>
            <a:r>
              <a:rPr lang="en-US" altLang="zh-CN" sz="2000" dirty="0" err="1" smtClean="0">
                <a:latin typeface="UtopiaStd-Regular"/>
              </a:rPr>
              <a:t>phosphorylations</a:t>
            </a:r>
            <a:r>
              <a:rPr lang="en-US" altLang="zh-CN" sz="2000" dirty="0" smtClean="0">
                <a:latin typeface="UtopiaStd-Regular"/>
              </a:rPr>
              <a:t> of </a:t>
            </a:r>
            <a:r>
              <a:rPr lang="en-US" altLang="zh-CN" sz="2000" dirty="0" err="1">
                <a:latin typeface="UtopiaStd-Regular"/>
              </a:rPr>
              <a:t>Akt</a:t>
            </a:r>
            <a:r>
              <a:rPr lang="en-US" altLang="zh-CN" sz="2000" dirty="0">
                <a:latin typeface="UtopiaStd-Regular"/>
              </a:rPr>
              <a:t>/PKB that soon follow) results in the functional activation of </a:t>
            </a:r>
            <a:r>
              <a:rPr lang="en-US" altLang="zh-CN" sz="2000" dirty="0" err="1">
                <a:latin typeface="UtopiaStd-Regular"/>
              </a:rPr>
              <a:t>Akt</a:t>
            </a:r>
            <a:r>
              <a:rPr lang="en-US" altLang="zh-CN" sz="2000" dirty="0">
                <a:latin typeface="UtopiaStd-Regular"/>
              </a:rPr>
              <a:t>/PKB as </a:t>
            </a:r>
            <a:r>
              <a:rPr lang="en-US" altLang="zh-CN" sz="2000" dirty="0" smtClean="0">
                <a:latin typeface="UtopiaStd-Regular"/>
              </a:rPr>
              <a:t>a kinase</a:t>
            </a:r>
            <a:r>
              <a:rPr lang="en-US" altLang="zh-CN" sz="2000" dirty="0">
                <a:latin typeface="UtopiaStd-Regular"/>
              </a:rPr>
              <a:t>.</a:t>
            </a:r>
            <a:endParaRPr lang="zh-CN" altLang="en-US" sz="2000" dirty="0"/>
          </a:p>
        </p:txBody>
      </p:sp>
      <p:sp>
        <p:nvSpPr>
          <p:cNvPr id="3" name="TextBox 2"/>
          <p:cNvSpPr txBox="1"/>
          <p:nvPr/>
        </p:nvSpPr>
        <p:spPr>
          <a:xfrm>
            <a:off x="3473327" y="621792"/>
            <a:ext cx="5416034" cy="646331"/>
          </a:xfrm>
          <a:prstGeom prst="rect">
            <a:avLst/>
          </a:prstGeom>
          <a:noFill/>
        </p:spPr>
        <p:txBody>
          <a:bodyPr wrap="none" rtlCol="0">
            <a:spAutoFit/>
          </a:bodyPr>
          <a:lstStyle/>
          <a:p>
            <a:r>
              <a:rPr lang="en-US" altLang="zh-CN" sz="3600" dirty="0" smtClean="0"/>
              <a:t>AKT is the key target of PIP3</a:t>
            </a:r>
            <a:endParaRPr lang="zh-CN" altLang="en-US" sz="3600" dirty="0"/>
          </a:p>
        </p:txBody>
      </p:sp>
    </p:spTree>
    <p:extLst>
      <p:ext uri="{BB962C8B-B14F-4D97-AF65-F5344CB8AC3E}">
        <p14:creationId xmlns:p14="http://schemas.microsoft.com/office/powerpoint/2010/main" val="14614846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figure_06_1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458" y="1389888"/>
            <a:ext cx="5244483" cy="434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583962" y="272534"/>
            <a:ext cx="6559809" cy="461665"/>
          </a:xfrm>
          <a:prstGeom prst="rect">
            <a:avLst/>
          </a:prstGeom>
        </p:spPr>
        <p:txBody>
          <a:bodyPr wrap="none">
            <a:spAutoFit/>
          </a:bodyPr>
          <a:lstStyle/>
          <a:p>
            <a:r>
              <a:rPr lang="en-US" altLang="zh-CN" sz="2400" b="1" dirty="0">
                <a:solidFill>
                  <a:srgbClr val="1271FF"/>
                </a:solidFill>
                <a:latin typeface="FrutigerLTStd-Bold"/>
              </a:rPr>
              <a:t>Figure 6.19 </a:t>
            </a:r>
            <a:r>
              <a:rPr lang="en-US" altLang="zh-CN" sz="2400" b="1" dirty="0">
                <a:solidFill>
                  <a:srgbClr val="000000"/>
                </a:solidFill>
                <a:latin typeface="FrutigerLTStd-Bold"/>
              </a:rPr>
              <a:t>Docking of PH domains to PIP3</a:t>
            </a:r>
            <a:endParaRPr lang="zh-CN" altLang="en-US" sz="2400" dirty="0"/>
          </a:p>
        </p:txBody>
      </p:sp>
      <p:sp>
        <p:nvSpPr>
          <p:cNvPr id="4" name="TextBox 3"/>
          <p:cNvSpPr txBox="1"/>
          <p:nvPr/>
        </p:nvSpPr>
        <p:spPr>
          <a:xfrm>
            <a:off x="6425303" y="2876675"/>
            <a:ext cx="4590039" cy="369332"/>
          </a:xfrm>
          <a:prstGeom prst="rect">
            <a:avLst/>
          </a:prstGeom>
          <a:noFill/>
        </p:spPr>
        <p:txBody>
          <a:bodyPr wrap="none" rtlCol="0">
            <a:spAutoFit/>
          </a:bodyPr>
          <a:lstStyle/>
          <a:p>
            <a:r>
              <a:rPr lang="en-US" altLang="zh-CN" dirty="0" smtClean="0"/>
              <a:t>PTEN, key negative regulator of PI3K pathway   </a:t>
            </a:r>
            <a:endParaRPr lang="zh-CN" altLang="en-US" dirty="0"/>
          </a:p>
        </p:txBody>
      </p:sp>
      <p:sp>
        <p:nvSpPr>
          <p:cNvPr id="5" name="Rectangle 4"/>
          <p:cNvSpPr/>
          <p:nvPr/>
        </p:nvSpPr>
        <p:spPr>
          <a:xfrm>
            <a:off x="6727051" y="3536942"/>
            <a:ext cx="3986541" cy="369332"/>
          </a:xfrm>
          <a:prstGeom prst="rect">
            <a:avLst/>
          </a:prstGeom>
        </p:spPr>
        <p:txBody>
          <a:bodyPr wrap="none">
            <a:spAutoFit/>
          </a:bodyPr>
          <a:lstStyle/>
          <a:p>
            <a:r>
              <a:rPr lang="en-US" altLang="zh-CN" dirty="0"/>
              <a:t>Phosphatase and </a:t>
            </a:r>
            <a:r>
              <a:rPr lang="en-US" altLang="zh-CN" dirty="0" err="1"/>
              <a:t>tensin</a:t>
            </a:r>
            <a:r>
              <a:rPr lang="en-US" altLang="zh-CN" dirty="0"/>
              <a:t> homolog (PTEN)</a:t>
            </a:r>
            <a:endParaRPr lang="zh-CN" altLang="en-US" dirty="0"/>
          </a:p>
        </p:txBody>
      </p:sp>
      <p:sp>
        <p:nvSpPr>
          <p:cNvPr id="8" name="Rectangle 7"/>
          <p:cNvSpPr/>
          <p:nvPr/>
        </p:nvSpPr>
        <p:spPr>
          <a:xfrm>
            <a:off x="7318527" y="4204567"/>
            <a:ext cx="2803588" cy="369332"/>
          </a:xfrm>
          <a:prstGeom prst="rect">
            <a:avLst/>
          </a:prstGeom>
        </p:spPr>
        <p:txBody>
          <a:bodyPr wrap="none">
            <a:spAutoFit/>
          </a:bodyPr>
          <a:lstStyle/>
          <a:p>
            <a:r>
              <a:rPr lang="en-US" altLang="zh-CN" dirty="0"/>
              <a:t>AKT is the key target of PIP3</a:t>
            </a:r>
          </a:p>
        </p:txBody>
      </p:sp>
    </p:spTree>
    <p:extLst>
      <p:ext uri="{BB962C8B-B14F-4D97-AF65-F5344CB8AC3E}">
        <p14:creationId xmlns:p14="http://schemas.microsoft.com/office/powerpoint/2010/main" val="461977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ure_06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962" y="914400"/>
            <a:ext cx="6915676" cy="548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10937" y="1577615"/>
            <a:ext cx="4898136" cy="4247317"/>
          </a:xfrm>
          <a:prstGeom prst="rect">
            <a:avLst/>
          </a:prstGeom>
        </p:spPr>
        <p:txBody>
          <a:bodyPr wrap="square">
            <a:spAutoFit/>
          </a:bodyPr>
          <a:lstStyle/>
          <a:p>
            <a:pPr>
              <a:lnSpc>
                <a:spcPct val="150000"/>
              </a:lnSpc>
            </a:pPr>
            <a:r>
              <a:rPr lang="en-US" altLang="zh-CN" b="0" i="0" u="none" strike="noStrike" baseline="0" dirty="0" smtClean="0">
                <a:latin typeface="FrutigerLTStd-Light"/>
              </a:rPr>
              <a:t>This diagram of imaginary signaling circuitry illustrates how a signal transduction cascade—a series of signaling proteins that operates much like a molecular bucket</a:t>
            </a:r>
            <a:r>
              <a:rPr lang="zh-CN" altLang="en-US" b="0" i="0" u="none" strike="noStrike" baseline="0" dirty="0" smtClean="0">
                <a:latin typeface="FrutigerLTStd-Light"/>
              </a:rPr>
              <a:t>（水桶）</a:t>
            </a:r>
            <a:r>
              <a:rPr lang="en-US" altLang="zh-CN" b="0" i="0" u="none" strike="noStrike" baseline="0" dirty="0" smtClean="0">
                <a:latin typeface="FrutigerLTStd-Light"/>
              </a:rPr>
              <a:t> brigade(</a:t>
            </a:r>
            <a:r>
              <a:rPr lang="zh-CN" altLang="en-US" dirty="0" smtClean="0"/>
              <a:t>队</a:t>
            </a:r>
            <a:r>
              <a:rPr lang="zh-CN" altLang="en-US" dirty="0"/>
              <a:t>列</a:t>
            </a:r>
            <a:r>
              <a:rPr lang="en-US" altLang="zh-CN" b="0" i="0" u="none" strike="noStrike" baseline="0" dirty="0" smtClean="0">
                <a:latin typeface="FrutigerLTStd-Light"/>
              </a:rPr>
              <a:t>)—passes signals from an upstream source to its intended downstream target and, at the same time, avoids inadvertent activation of dozens of other signaling proteins in the cell. </a:t>
            </a:r>
            <a:endParaRPr lang="zh-CN" altLang="en-US" dirty="0"/>
          </a:p>
        </p:txBody>
      </p:sp>
      <p:sp>
        <p:nvSpPr>
          <p:cNvPr id="2" name="Rectangle 1"/>
          <p:cNvSpPr/>
          <p:nvPr/>
        </p:nvSpPr>
        <p:spPr>
          <a:xfrm>
            <a:off x="413048" y="379554"/>
            <a:ext cx="4693914" cy="461665"/>
          </a:xfrm>
          <a:prstGeom prst="rect">
            <a:avLst/>
          </a:prstGeom>
        </p:spPr>
        <p:txBody>
          <a:bodyPr wrap="none">
            <a:spAutoFit/>
          </a:bodyPr>
          <a:lstStyle/>
          <a:p>
            <a:r>
              <a:rPr lang="en-US" altLang="zh-CN" sz="2400" b="1" dirty="0">
                <a:solidFill>
                  <a:srgbClr val="1271FF"/>
                </a:solidFill>
                <a:latin typeface="FrutigerLTStd-Bold"/>
              </a:rPr>
              <a:t>Figure 6.1 </a:t>
            </a:r>
            <a:r>
              <a:rPr lang="en-US" altLang="zh-CN" sz="2400" b="1" dirty="0">
                <a:solidFill>
                  <a:srgbClr val="000000"/>
                </a:solidFill>
                <a:latin typeface="FrutigerLTStd-Bold"/>
              </a:rPr>
              <a:t>Signaling cascades</a:t>
            </a:r>
            <a:endParaRPr lang="zh-CN" altLang="en-US" sz="2400" dirty="0"/>
          </a:p>
        </p:txBody>
      </p:sp>
    </p:spTree>
    <p:extLst>
      <p:ext uri="{BB962C8B-B14F-4D97-AF65-F5344CB8AC3E}">
        <p14:creationId xmlns:p14="http://schemas.microsoft.com/office/powerpoint/2010/main" val="18092276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621842550"/>
              </p:ext>
            </p:extLst>
          </p:nvPr>
        </p:nvGraphicFramePr>
        <p:xfrm>
          <a:off x="7434580" y="1051351"/>
          <a:ext cx="3558286" cy="4880121"/>
        </p:xfrm>
        <a:graphic>
          <a:graphicData uri="http://schemas.openxmlformats.org/presentationml/2006/ole">
            <mc:AlternateContent xmlns:mc="http://schemas.openxmlformats.org/markup-compatibility/2006">
              <mc:Choice xmlns:v="urn:schemas-microsoft-com:vml" Requires="v">
                <p:oleObj spid="_x0000_s5447" r:id="rId4" imgW="4520520" imgH="7783920" progId="">
                  <p:embed/>
                </p:oleObj>
              </mc:Choice>
              <mc:Fallback>
                <p:oleObj r:id="rId4" imgW="4520520" imgH="7783920" progId="">
                  <p:embed/>
                  <p:pic>
                    <p:nvPicPr>
                      <p:cNvPr id="0" name=""/>
                      <p:cNvPicPr/>
                      <p:nvPr/>
                    </p:nvPicPr>
                    <p:blipFill>
                      <a:blip r:embed="rId5"/>
                      <a:stretch>
                        <a:fillRect/>
                      </a:stretch>
                    </p:blipFill>
                    <p:spPr>
                      <a:xfrm>
                        <a:off x="7434580" y="1051351"/>
                        <a:ext cx="3558286" cy="4880121"/>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888405400"/>
              </p:ext>
            </p:extLst>
          </p:nvPr>
        </p:nvGraphicFramePr>
        <p:xfrm>
          <a:off x="7434580" y="5931472"/>
          <a:ext cx="3558286" cy="292591"/>
        </p:xfrm>
        <a:graphic>
          <a:graphicData uri="http://schemas.openxmlformats.org/presentationml/2006/ole">
            <mc:AlternateContent xmlns:mc="http://schemas.openxmlformats.org/markup-compatibility/2006">
              <mc:Choice xmlns:v="urn:schemas-microsoft-com:vml" Requires="v">
                <p:oleObj spid="_x0000_s5448" r:id="rId6" imgW="4787280" imgH="393480" progId="">
                  <p:embed/>
                </p:oleObj>
              </mc:Choice>
              <mc:Fallback>
                <p:oleObj r:id="rId6" imgW="4787280" imgH="393480" progId="">
                  <p:embed/>
                  <p:pic>
                    <p:nvPicPr>
                      <p:cNvPr id="0" name=""/>
                      <p:cNvPicPr/>
                      <p:nvPr/>
                    </p:nvPicPr>
                    <p:blipFill>
                      <a:blip r:embed="rId7"/>
                      <a:stretch>
                        <a:fillRect/>
                      </a:stretch>
                    </p:blipFill>
                    <p:spPr>
                      <a:xfrm>
                        <a:off x="7434580" y="5931472"/>
                        <a:ext cx="3558286" cy="292591"/>
                      </a:xfrm>
                      <a:prstGeom prst="rect">
                        <a:avLst/>
                      </a:prstGeom>
                    </p:spPr>
                  </p:pic>
                </p:oleObj>
              </mc:Fallback>
            </mc:AlternateContent>
          </a:graphicData>
        </a:graphic>
      </p:graphicFrame>
      <p:sp>
        <p:nvSpPr>
          <p:cNvPr id="4" name="TextBox 3"/>
          <p:cNvSpPr txBox="1"/>
          <p:nvPr/>
        </p:nvSpPr>
        <p:spPr>
          <a:xfrm>
            <a:off x="3047155" y="343787"/>
            <a:ext cx="4975657" cy="523220"/>
          </a:xfrm>
          <a:prstGeom prst="rect">
            <a:avLst/>
          </a:prstGeom>
          <a:noFill/>
        </p:spPr>
        <p:txBody>
          <a:bodyPr wrap="none" rtlCol="0">
            <a:spAutoFit/>
          </a:bodyPr>
          <a:lstStyle/>
          <a:p>
            <a:r>
              <a:rPr lang="en-US" altLang="zh-CN" sz="2800" b="1" dirty="0" smtClean="0"/>
              <a:t>PTEN mutation in human cancer</a:t>
            </a:r>
            <a:endParaRPr lang="zh-CN" altLang="en-US" sz="2800" b="1" dirty="0"/>
          </a:p>
        </p:txBody>
      </p:sp>
      <p:graphicFrame>
        <p:nvGraphicFramePr>
          <p:cNvPr id="5" name="Object 4"/>
          <p:cNvGraphicFramePr>
            <a:graphicFrameLocks noChangeAspect="1"/>
          </p:cNvGraphicFramePr>
          <p:nvPr>
            <p:extLst>
              <p:ext uri="{D42A27DB-BD31-4B8C-83A1-F6EECF244321}">
                <p14:modId xmlns:p14="http://schemas.microsoft.com/office/powerpoint/2010/main" val="2791552328"/>
              </p:ext>
            </p:extLst>
          </p:nvPr>
        </p:nvGraphicFramePr>
        <p:xfrm>
          <a:off x="305650" y="1823213"/>
          <a:ext cx="7128930" cy="2531570"/>
        </p:xfrm>
        <a:graphic>
          <a:graphicData uri="http://schemas.openxmlformats.org/presentationml/2006/ole">
            <mc:AlternateContent xmlns:mc="http://schemas.openxmlformats.org/markup-compatibility/2006">
              <mc:Choice xmlns:v="urn:schemas-microsoft-com:vml" Requires="v">
                <p:oleObj spid="_x0000_s5449" r:id="rId8" imgW="9549000" imgH="3390120" progId="">
                  <p:embed/>
                </p:oleObj>
              </mc:Choice>
              <mc:Fallback>
                <p:oleObj r:id="rId8" imgW="9549000" imgH="3390120" progId="">
                  <p:embed/>
                  <p:pic>
                    <p:nvPicPr>
                      <p:cNvPr id="0" name=""/>
                      <p:cNvPicPr/>
                      <p:nvPr/>
                    </p:nvPicPr>
                    <p:blipFill>
                      <a:blip r:embed="rId9"/>
                      <a:stretch>
                        <a:fillRect/>
                      </a:stretch>
                    </p:blipFill>
                    <p:spPr>
                      <a:xfrm>
                        <a:off x="305650" y="1823213"/>
                        <a:ext cx="7128930" cy="2531570"/>
                      </a:xfrm>
                      <a:prstGeom prst="rect">
                        <a:avLst/>
                      </a:prstGeom>
                    </p:spPr>
                  </p:pic>
                </p:oleObj>
              </mc:Fallback>
            </mc:AlternateContent>
          </a:graphicData>
        </a:graphic>
      </p:graphicFrame>
      <p:sp>
        <p:nvSpPr>
          <p:cNvPr id="6" name="TextBox 5"/>
          <p:cNvSpPr txBox="1"/>
          <p:nvPr/>
        </p:nvSpPr>
        <p:spPr>
          <a:xfrm>
            <a:off x="694944" y="4970781"/>
            <a:ext cx="4284443" cy="369332"/>
          </a:xfrm>
          <a:prstGeom prst="rect">
            <a:avLst/>
          </a:prstGeom>
          <a:noFill/>
        </p:spPr>
        <p:txBody>
          <a:bodyPr wrap="none" rtlCol="0">
            <a:spAutoFit/>
          </a:bodyPr>
          <a:lstStyle/>
          <a:p>
            <a:r>
              <a:rPr lang="en-US" altLang="zh-CN" b="1" i="1" dirty="0" smtClean="0">
                <a:solidFill>
                  <a:srgbClr val="FF0000"/>
                </a:solidFill>
              </a:rPr>
              <a:t>PTEN is a very important tumor suppressor</a:t>
            </a:r>
            <a:endParaRPr lang="zh-CN" altLang="en-US" b="1" i="1" dirty="0">
              <a:solidFill>
                <a:srgbClr val="FF0000"/>
              </a:solidFill>
            </a:endParaRPr>
          </a:p>
        </p:txBody>
      </p:sp>
      <p:sp>
        <p:nvSpPr>
          <p:cNvPr id="7" name="TextBox 6"/>
          <p:cNvSpPr txBox="1"/>
          <p:nvPr/>
        </p:nvSpPr>
        <p:spPr>
          <a:xfrm>
            <a:off x="8964838" y="6224063"/>
            <a:ext cx="1841402" cy="338554"/>
          </a:xfrm>
          <a:prstGeom prst="rect">
            <a:avLst/>
          </a:prstGeom>
          <a:noFill/>
        </p:spPr>
        <p:txBody>
          <a:bodyPr wrap="none" rtlCol="0">
            <a:spAutoFit/>
          </a:bodyPr>
          <a:lstStyle/>
          <a:p>
            <a:r>
              <a:rPr lang="en-US" altLang="zh-CN" sz="1600" dirty="0" smtClean="0"/>
              <a:t>www.cbioportal.org</a:t>
            </a:r>
            <a:endParaRPr lang="zh-CN" altLang="en-US" sz="1600" dirty="0"/>
          </a:p>
        </p:txBody>
      </p:sp>
    </p:spTree>
    <p:extLst>
      <p:ext uri="{BB962C8B-B14F-4D97-AF65-F5344CB8AC3E}">
        <p14:creationId xmlns:p14="http://schemas.microsoft.com/office/powerpoint/2010/main" val="193443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figure_06_19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283" y="1200962"/>
            <a:ext cx="4641594" cy="5432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340301" y="252347"/>
            <a:ext cx="7209153" cy="523220"/>
          </a:xfrm>
          <a:prstGeom prst="rect">
            <a:avLst/>
          </a:prstGeom>
          <a:noFill/>
        </p:spPr>
        <p:txBody>
          <a:bodyPr wrap="none" rtlCol="0">
            <a:spAutoFit/>
          </a:bodyPr>
          <a:lstStyle/>
          <a:p>
            <a:r>
              <a:rPr lang="en-US" altLang="zh-CN" sz="2800" b="1" dirty="0" smtClean="0"/>
              <a:t>PTEN, key negative regulator of PI3K pathway   </a:t>
            </a:r>
            <a:endParaRPr lang="zh-CN" altLang="en-US" sz="2800" b="1" dirty="0"/>
          </a:p>
        </p:txBody>
      </p:sp>
    </p:spTree>
    <p:extLst>
      <p:ext uri="{BB962C8B-B14F-4D97-AF65-F5344CB8AC3E}">
        <p14:creationId xmlns:p14="http://schemas.microsoft.com/office/powerpoint/2010/main" val="35921605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table_06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597" y="188469"/>
            <a:ext cx="8166658" cy="6504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546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table_06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288" y="196507"/>
            <a:ext cx="7534656" cy="653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9728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0288" y="2299823"/>
            <a:ext cx="10576560"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6.7 </a:t>
            </a:r>
            <a:r>
              <a:rPr lang="en-US" altLang="zh-CN" sz="2800" dirty="0" err="1">
                <a:solidFill>
                  <a:srgbClr val="1271FF"/>
                </a:solidFill>
                <a:latin typeface="ACaslonPro-Regular"/>
              </a:rPr>
              <a:t>Ras</a:t>
            </a:r>
            <a:r>
              <a:rPr lang="en-US" altLang="zh-CN" sz="2800" dirty="0">
                <a:solidFill>
                  <a:srgbClr val="1271FF"/>
                </a:solidFill>
                <a:latin typeface="ACaslonPro-Regular"/>
              </a:rPr>
              <a:t>-regulated signaling pathways: a third </a:t>
            </a:r>
            <a:r>
              <a:rPr lang="en-US" altLang="zh-CN" sz="2800" dirty="0" smtClean="0">
                <a:solidFill>
                  <a:srgbClr val="1271FF"/>
                </a:solidFill>
                <a:latin typeface="ACaslonPro-Regular"/>
              </a:rPr>
              <a:t>downstream pathway </a:t>
            </a:r>
            <a:r>
              <a:rPr lang="en-US" altLang="zh-CN" sz="2800" dirty="0">
                <a:solidFill>
                  <a:srgbClr val="1271FF"/>
                </a:solidFill>
                <a:latin typeface="ACaslonPro-Regular"/>
              </a:rPr>
              <a:t>acts through </a:t>
            </a:r>
            <a:r>
              <a:rPr lang="en-US" altLang="zh-CN" sz="2800" dirty="0" err="1">
                <a:solidFill>
                  <a:srgbClr val="1271FF"/>
                </a:solidFill>
                <a:latin typeface="ACaslonPro-Regular"/>
              </a:rPr>
              <a:t>Ral</a:t>
            </a:r>
            <a:r>
              <a:rPr lang="en-US" altLang="zh-CN" sz="2800" dirty="0">
                <a:solidFill>
                  <a:srgbClr val="1271FF"/>
                </a:solidFill>
                <a:latin typeface="ACaslonPro-Regular"/>
              </a:rPr>
              <a:t>, a distant cousin of </a:t>
            </a:r>
            <a:r>
              <a:rPr lang="en-US" altLang="zh-CN" sz="2800" dirty="0" err="1">
                <a:solidFill>
                  <a:srgbClr val="1271FF"/>
                </a:solidFill>
                <a:latin typeface="ACaslonPro-Regular"/>
              </a:rPr>
              <a:t>Ras</a:t>
            </a:r>
            <a:endParaRPr lang="zh-CN" altLang="en-US" sz="2800" dirty="0"/>
          </a:p>
        </p:txBody>
      </p:sp>
    </p:spTree>
    <p:extLst>
      <p:ext uri="{BB962C8B-B14F-4D97-AF65-F5344CB8AC3E}">
        <p14:creationId xmlns:p14="http://schemas.microsoft.com/office/powerpoint/2010/main" val="42076864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5" name="Picture 3" descr="figure_06_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442" y="1148653"/>
            <a:ext cx="8518525" cy="51276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6344" y="171950"/>
            <a:ext cx="8114722" cy="461665"/>
          </a:xfrm>
          <a:prstGeom prst="rect">
            <a:avLst/>
          </a:prstGeom>
        </p:spPr>
        <p:txBody>
          <a:bodyPr wrap="none">
            <a:spAutoFit/>
          </a:bodyPr>
          <a:lstStyle/>
          <a:p>
            <a:r>
              <a:rPr lang="en-US" altLang="zh-CN" sz="2400" b="1" dirty="0">
                <a:solidFill>
                  <a:srgbClr val="1271FF"/>
                </a:solidFill>
                <a:latin typeface="FrutigerLTStd-Bold"/>
              </a:rPr>
              <a:t>Figure 6.21 </a:t>
            </a:r>
            <a:r>
              <a:rPr lang="en-US" altLang="zh-CN" sz="2400" b="1" dirty="0" err="1">
                <a:solidFill>
                  <a:srgbClr val="000000"/>
                </a:solidFill>
                <a:latin typeface="FrutigerLTStd-Bold"/>
              </a:rPr>
              <a:t>Ral</a:t>
            </a:r>
            <a:r>
              <a:rPr lang="en-US" altLang="zh-CN" sz="2400" b="1" dirty="0">
                <a:solidFill>
                  <a:srgbClr val="000000"/>
                </a:solidFill>
                <a:latin typeface="FrutigerLTStd-Bold"/>
              </a:rPr>
              <a:t> and the control of the cytoskeleton</a:t>
            </a:r>
            <a:endParaRPr lang="zh-CN" altLang="en-US" sz="2400" dirty="0"/>
          </a:p>
        </p:txBody>
      </p:sp>
    </p:spTree>
    <p:extLst>
      <p:ext uri="{BB962C8B-B14F-4D97-AF65-F5344CB8AC3E}">
        <p14:creationId xmlns:p14="http://schemas.microsoft.com/office/powerpoint/2010/main" val="29514665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62584" y="1074527"/>
            <a:ext cx="9973056" cy="1137106"/>
          </a:xfrm>
          <a:prstGeom prst="rect">
            <a:avLst/>
          </a:prstGeom>
        </p:spPr>
        <p:txBody>
          <a:bodyPr wrap="square">
            <a:spAutoFit/>
          </a:bodyPr>
          <a:lstStyle/>
          <a:p>
            <a:pPr algn="ctr">
              <a:lnSpc>
                <a:spcPct val="150000"/>
              </a:lnSpc>
            </a:pPr>
            <a:r>
              <a:rPr lang="en-US" altLang="zh-CN" sz="2400" dirty="0">
                <a:solidFill>
                  <a:srgbClr val="1271FF"/>
                </a:solidFill>
                <a:latin typeface="ACaslonPro-Regular"/>
              </a:rPr>
              <a:t>6.8 The </a:t>
            </a:r>
            <a:r>
              <a:rPr lang="en-US" altLang="zh-CN" sz="2400" dirty="0" err="1">
                <a:solidFill>
                  <a:srgbClr val="1271FF"/>
                </a:solidFill>
                <a:latin typeface="ACaslonPro-Regular"/>
              </a:rPr>
              <a:t>Jak</a:t>
            </a:r>
            <a:r>
              <a:rPr lang="en-US" altLang="zh-CN" sz="2400" dirty="0">
                <a:solidFill>
                  <a:srgbClr val="1271FF"/>
                </a:solidFill>
                <a:latin typeface="ACaslonPro-Regular"/>
              </a:rPr>
              <a:t>–STAT pathway allows signals to be </a:t>
            </a:r>
            <a:r>
              <a:rPr lang="en-US" altLang="zh-CN" sz="2400" dirty="0" smtClean="0">
                <a:solidFill>
                  <a:srgbClr val="1271FF"/>
                </a:solidFill>
                <a:latin typeface="ACaslonPro-Regular"/>
              </a:rPr>
              <a:t>transmitted from </a:t>
            </a:r>
            <a:r>
              <a:rPr lang="en-US" altLang="zh-CN" sz="2400" dirty="0">
                <a:solidFill>
                  <a:srgbClr val="1271FF"/>
                </a:solidFill>
                <a:latin typeface="ACaslonPro-Regular"/>
              </a:rPr>
              <a:t>the plasma membrane directly to the nucleus</a:t>
            </a:r>
            <a:endParaRPr lang="zh-CN" altLang="en-US" sz="2400" dirty="0"/>
          </a:p>
        </p:txBody>
      </p:sp>
      <p:sp>
        <p:nvSpPr>
          <p:cNvPr id="4" name="Rectangle 3"/>
          <p:cNvSpPr/>
          <p:nvPr/>
        </p:nvSpPr>
        <p:spPr>
          <a:xfrm>
            <a:off x="1658112" y="3206419"/>
            <a:ext cx="9360408" cy="1323439"/>
          </a:xfrm>
          <a:prstGeom prst="rect">
            <a:avLst/>
          </a:prstGeom>
        </p:spPr>
        <p:txBody>
          <a:bodyPr wrap="square">
            <a:spAutoFit/>
          </a:bodyPr>
          <a:lstStyle/>
          <a:p>
            <a:r>
              <a:rPr lang="en-US" altLang="zh-CN" sz="2000" dirty="0" smtClean="0"/>
              <a:t>Cytokine receptor signaling:  </a:t>
            </a:r>
            <a:r>
              <a:rPr lang="en-US" altLang="zh-CN" sz="2000" dirty="0" err="1" smtClean="0"/>
              <a:t>Jak</a:t>
            </a:r>
            <a:r>
              <a:rPr lang="en-US" altLang="zh-CN" sz="2000" dirty="0" smtClean="0"/>
              <a:t>-STAT pathway</a:t>
            </a:r>
          </a:p>
          <a:p>
            <a:endParaRPr lang="en-US" altLang="zh-CN" sz="2000" dirty="0"/>
          </a:p>
          <a:p>
            <a:r>
              <a:rPr lang="en-US" altLang="zh-CN" sz="2000" dirty="0" smtClean="0"/>
              <a:t>Cytokine</a:t>
            </a:r>
            <a:r>
              <a:rPr lang="zh-CN" altLang="en-US" sz="2000" dirty="0" smtClean="0"/>
              <a:t>：</a:t>
            </a:r>
            <a:r>
              <a:rPr lang="en-US" altLang="zh-CN" sz="2000" dirty="0" smtClean="0"/>
              <a:t>growth</a:t>
            </a:r>
            <a:r>
              <a:rPr lang="zh-CN" altLang="en-US" sz="2000" dirty="0" smtClean="0"/>
              <a:t> </a:t>
            </a:r>
            <a:r>
              <a:rPr lang="en-US" altLang="zh-CN" sz="2000" dirty="0"/>
              <a:t>factors that stimulate components of the hematopoietic system, </a:t>
            </a:r>
            <a:r>
              <a:rPr lang="en-US" altLang="zh-CN" sz="2000" dirty="0" err="1"/>
              <a:t>eg</a:t>
            </a:r>
            <a:r>
              <a:rPr lang="en-US" altLang="zh-CN" sz="2000" dirty="0"/>
              <a:t>, interferon (IFN), erythropoietin (EPO), and </a:t>
            </a:r>
            <a:r>
              <a:rPr lang="en-US" altLang="zh-CN" sz="2000" dirty="0" err="1" smtClean="0"/>
              <a:t>thrombopoietin</a:t>
            </a:r>
            <a:r>
              <a:rPr lang="en-US" altLang="zh-CN" sz="2000" dirty="0" smtClean="0"/>
              <a:t> (TPO</a:t>
            </a:r>
            <a:r>
              <a:rPr lang="en-US" altLang="zh-CN" sz="2000" dirty="0"/>
              <a:t>)</a:t>
            </a:r>
            <a:endParaRPr lang="zh-CN" altLang="en-US" sz="2000" dirty="0"/>
          </a:p>
        </p:txBody>
      </p:sp>
      <p:sp>
        <p:nvSpPr>
          <p:cNvPr id="6" name="Rectangle 5"/>
          <p:cNvSpPr/>
          <p:nvPr/>
        </p:nvSpPr>
        <p:spPr>
          <a:xfrm>
            <a:off x="1658112" y="4777283"/>
            <a:ext cx="2018501" cy="400110"/>
          </a:xfrm>
          <a:prstGeom prst="rect">
            <a:avLst/>
          </a:prstGeom>
        </p:spPr>
        <p:txBody>
          <a:bodyPr wrap="none">
            <a:spAutoFit/>
          </a:bodyPr>
          <a:lstStyle/>
          <a:p>
            <a:r>
              <a:rPr lang="en-US" altLang="zh-CN" sz="2000" dirty="0" err="1"/>
              <a:t>Jak</a:t>
            </a:r>
            <a:r>
              <a:rPr lang="en-US" altLang="zh-CN" sz="2000" dirty="0"/>
              <a:t> (Janus kinase)</a:t>
            </a:r>
            <a:endParaRPr lang="zh-CN" altLang="en-US" sz="2000" dirty="0"/>
          </a:p>
        </p:txBody>
      </p:sp>
    </p:spTree>
    <p:extLst>
      <p:ext uri="{BB962C8B-B14F-4D97-AF65-F5344CB8AC3E}">
        <p14:creationId xmlns:p14="http://schemas.microsoft.com/office/powerpoint/2010/main" val="9516942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8368" y="2015663"/>
            <a:ext cx="10634472" cy="3000821"/>
          </a:xfrm>
          <a:prstGeom prst="rect">
            <a:avLst/>
          </a:prstGeom>
        </p:spPr>
        <p:txBody>
          <a:bodyPr wrap="square">
            <a:spAutoFit/>
          </a:bodyPr>
          <a:lstStyle/>
          <a:p>
            <a:pPr>
              <a:lnSpc>
                <a:spcPct val="150000"/>
              </a:lnSpc>
            </a:pPr>
            <a:r>
              <a:rPr lang="en-US" altLang="zh-CN" dirty="0">
                <a:latin typeface="UtopiaStd-Regular"/>
              </a:rPr>
              <a:t>Following ligand-mediated receptor dimerization, the </a:t>
            </a:r>
            <a:r>
              <a:rPr lang="en-US" altLang="zh-CN" dirty="0" err="1">
                <a:latin typeface="UtopiaStd-Regular"/>
              </a:rPr>
              <a:t>Jak</a:t>
            </a:r>
            <a:r>
              <a:rPr lang="en-US" altLang="zh-CN" dirty="0">
                <a:latin typeface="UtopiaStd-Regular"/>
              </a:rPr>
              <a:t> enzyme associated </a:t>
            </a:r>
            <a:r>
              <a:rPr lang="en-US" altLang="zh-CN" dirty="0" smtClean="0">
                <a:latin typeface="UtopiaStd-Regular"/>
              </a:rPr>
              <a:t>with phosphorylated </a:t>
            </a:r>
            <a:r>
              <a:rPr lang="en-US" altLang="zh-CN" dirty="0" err="1">
                <a:latin typeface="UtopiaStd-Regular"/>
              </a:rPr>
              <a:t>tyrosines</a:t>
            </a:r>
            <a:r>
              <a:rPr lang="en-US" altLang="zh-CN" dirty="0">
                <a:latin typeface="UtopiaStd-Regular"/>
              </a:rPr>
              <a:t> on the cytoplasmic tails of </a:t>
            </a:r>
            <a:r>
              <a:rPr lang="en-US" altLang="zh-CN" dirty="0" smtClean="0">
                <a:latin typeface="UtopiaStd-Regular"/>
              </a:rPr>
              <a:t>receptor molecule. </a:t>
            </a:r>
            <a:r>
              <a:rPr lang="en-US" altLang="zh-CN" dirty="0">
                <a:latin typeface="UtopiaStd-Regular"/>
              </a:rPr>
              <a:t>The resulting </a:t>
            </a:r>
            <a:r>
              <a:rPr lang="en-US" altLang="zh-CN" dirty="0" err="1" smtClean="0">
                <a:latin typeface="UtopiaStd-Regular"/>
              </a:rPr>
              <a:t>phosphotyrosines</a:t>
            </a:r>
            <a:r>
              <a:rPr lang="en-US" altLang="zh-CN" dirty="0" smtClean="0">
                <a:latin typeface="UtopiaStd-Regular"/>
              </a:rPr>
              <a:t> attract </a:t>
            </a:r>
            <a:r>
              <a:rPr lang="en-US" altLang="zh-CN" dirty="0">
                <a:latin typeface="UtopiaStd-Regular"/>
              </a:rPr>
              <a:t>and are bound by SH2-containing transcription factors termed </a:t>
            </a:r>
            <a:r>
              <a:rPr lang="en-US" altLang="zh-CN" u="sng" dirty="0">
                <a:solidFill>
                  <a:srgbClr val="FF0000"/>
                </a:solidFill>
                <a:latin typeface="UtopiaStd-Regular"/>
              </a:rPr>
              <a:t>STATs (</a:t>
            </a:r>
            <a:r>
              <a:rPr lang="en-US" altLang="zh-CN" u="sng" dirty="0" smtClean="0">
                <a:solidFill>
                  <a:srgbClr val="FF0000"/>
                </a:solidFill>
                <a:latin typeface="UtopiaStd-Regular"/>
              </a:rPr>
              <a:t>signal transducers </a:t>
            </a:r>
            <a:r>
              <a:rPr lang="en-US" altLang="zh-CN" u="sng" dirty="0">
                <a:solidFill>
                  <a:srgbClr val="FF0000"/>
                </a:solidFill>
                <a:latin typeface="UtopiaStd-Regular"/>
              </a:rPr>
              <a:t>and activators of transcription)</a:t>
            </a:r>
            <a:r>
              <a:rPr lang="en-US" altLang="zh-CN" dirty="0">
                <a:latin typeface="UtopiaStd-Regular"/>
              </a:rPr>
              <a:t>, which then become phosphorylated </a:t>
            </a:r>
            <a:r>
              <a:rPr lang="en-US" altLang="zh-CN" dirty="0" smtClean="0">
                <a:latin typeface="UtopiaStd-Regular"/>
              </a:rPr>
              <a:t>by the </a:t>
            </a:r>
            <a:r>
              <a:rPr lang="en-US" altLang="zh-CN" dirty="0" err="1">
                <a:latin typeface="UtopiaStd-Regular"/>
              </a:rPr>
              <a:t>Jaks</a:t>
            </a:r>
            <a:r>
              <a:rPr lang="en-US" altLang="zh-CN" dirty="0">
                <a:latin typeface="UtopiaStd-Regular"/>
              </a:rPr>
              <a:t>. </a:t>
            </a:r>
            <a:r>
              <a:rPr lang="en-US" altLang="zh-CN" dirty="0" smtClean="0">
                <a:latin typeface="UtopiaStd-Regular"/>
              </a:rPr>
              <a:t>Consequently</a:t>
            </a:r>
            <a:r>
              <a:rPr lang="en-US" altLang="zh-CN" dirty="0">
                <a:latin typeface="UtopiaStd-Regular"/>
              </a:rPr>
              <a:t>, STAT–STAT dimers form, in which each STAT uses its SH2 </a:t>
            </a:r>
            <a:r>
              <a:rPr lang="en-US" altLang="zh-CN" dirty="0" smtClean="0">
                <a:latin typeface="UtopiaStd-Regular"/>
              </a:rPr>
              <a:t>group to </a:t>
            </a:r>
            <a:r>
              <a:rPr lang="en-US" altLang="zh-CN" dirty="0">
                <a:latin typeface="UtopiaStd-Regular"/>
              </a:rPr>
              <a:t>bind to the </a:t>
            </a:r>
            <a:r>
              <a:rPr lang="en-US" altLang="zh-CN" dirty="0" err="1">
                <a:latin typeface="UtopiaStd-Regular"/>
              </a:rPr>
              <a:t>phosphotyrosine</a:t>
            </a:r>
            <a:r>
              <a:rPr lang="en-US" altLang="zh-CN" dirty="0">
                <a:latin typeface="UtopiaStd-Regular"/>
              </a:rPr>
              <a:t> of its partner. The resulting </a:t>
            </a:r>
            <a:r>
              <a:rPr lang="en-US" altLang="zh-CN" dirty="0" err="1">
                <a:latin typeface="UtopiaStd-Regular"/>
              </a:rPr>
              <a:t>dimerized</a:t>
            </a:r>
            <a:r>
              <a:rPr lang="en-US" altLang="zh-CN" dirty="0">
                <a:latin typeface="UtopiaStd-Regular"/>
              </a:rPr>
              <a:t> STATs migrate </a:t>
            </a:r>
            <a:r>
              <a:rPr lang="en-US" altLang="zh-CN" dirty="0" smtClean="0">
                <a:latin typeface="UtopiaStd-Regular"/>
              </a:rPr>
              <a:t>to the </a:t>
            </a:r>
            <a:r>
              <a:rPr lang="en-US" altLang="zh-CN" dirty="0">
                <a:latin typeface="UtopiaStd-Regular"/>
              </a:rPr>
              <a:t>nucleus, where they function as transcription factors (see </a:t>
            </a:r>
            <a:r>
              <a:rPr lang="en-US" altLang="zh-CN" b="1" dirty="0">
                <a:solidFill>
                  <a:schemeClr val="accent5"/>
                </a:solidFill>
                <a:latin typeface="UtopiaStd-Regular"/>
              </a:rPr>
              <a:t>Figure 6.22</a:t>
            </a:r>
            <a:r>
              <a:rPr lang="en-US" altLang="zh-CN" dirty="0">
                <a:latin typeface="UtopiaStd-Regular"/>
              </a:rPr>
              <a:t>).</a:t>
            </a:r>
            <a:endParaRPr lang="zh-CN" altLang="en-US" dirty="0"/>
          </a:p>
        </p:txBody>
      </p:sp>
      <p:sp>
        <p:nvSpPr>
          <p:cNvPr id="4" name="Rectangle 3"/>
          <p:cNvSpPr/>
          <p:nvPr/>
        </p:nvSpPr>
        <p:spPr>
          <a:xfrm>
            <a:off x="3707542" y="537710"/>
            <a:ext cx="3757503" cy="646331"/>
          </a:xfrm>
          <a:prstGeom prst="rect">
            <a:avLst/>
          </a:prstGeom>
        </p:spPr>
        <p:txBody>
          <a:bodyPr wrap="none">
            <a:spAutoFit/>
          </a:bodyPr>
          <a:lstStyle/>
          <a:p>
            <a:r>
              <a:rPr lang="en-US" altLang="zh-CN" sz="3600" b="1" dirty="0" err="1"/>
              <a:t>Jak</a:t>
            </a:r>
            <a:r>
              <a:rPr lang="en-US" altLang="zh-CN" sz="3600" b="1" dirty="0"/>
              <a:t>–STAT pathway </a:t>
            </a:r>
            <a:endParaRPr lang="zh-CN" altLang="en-US" sz="3600" b="1" dirty="0"/>
          </a:p>
        </p:txBody>
      </p:sp>
    </p:spTree>
    <p:extLst>
      <p:ext uri="{BB962C8B-B14F-4D97-AF65-F5344CB8AC3E}">
        <p14:creationId xmlns:p14="http://schemas.microsoft.com/office/powerpoint/2010/main" val="26626410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figure_06_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345" y="406287"/>
            <a:ext cx="7934325" cy="627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191" y="3313941"/>
            <a:ext cx="5314275" cy="461665"/>
          </a:xfrm>
          <a:prstGeom prst="rect">
            <a:avLst/>
          </a:prstGeom>
        </p:spPr>
        <p:txBody>
          <a:bodyPr wrap="none">
            <a:spAutoFit/>
          </a:bodyPr>
          <a:lstStyle/>
          <a:p>
            <a:r>
              <a:rPr lang="en-US" altLang="zh-CN" sz="2400" b="1" dirty="0">
                <a:solidFill>
                  <a:srgbClr val="1271FF"/>
                </a:solidFill>
                <a:latin typeface="FrutigerLTStd-Bold"/>
              </a:rPr>
              <a:t>Figure 6.22 </a:t>
            </a:r>
            <a:r>
              <a:rPr lang="en-US" altLang="zh-CN" sz="2400" b="1" dirty="0">
                <a:solidFill>
                  <a:srgbClr val="000000"/>
                </a:solidFill>
                <a:latin typeface="FrutigerLTStd-Bold"/>
              </a:rPr>
              <a:t>The </a:t>
            </a:r>
            <a:r>
              <a:rPr lang="en-US" altLang="zh-CN" sz="2400" b="1" dirty="0" err="1">
                <a:solidFill>
                  <a:srgbClr val="000000"/>
                </a:solidFill>
                <a:latin typeface="FrutigerLTStd-Bold"/>
              </a:rPr>
              <a:t>Jak</a:t>
            </a:r>
            <a:r>
              <a:rPr lang="en-US" altLang="zh-CN" sz="2400" b="1" dirty="0">
                <a:solidFill>
                  <a:srgbClr val="000000"/>
                </a:solidFill>
                <a:latin typeface="FrutigerLTStd-Bold"/>
              </a:rPr>
              <a:t>–STAT pathway</a:t>
            </a:r>
            <a:endParaRPr lang="zh-CN" altLang="en-US" sz="2400" dirty="0"/>
          </a:p>
        </p:txBody>
      </p:sp>
    </p:spTree>
    <p:extLst>
      <p:ext uri="{BB962C8B-B14F-4D97-AF65-F5344CB8AC3E}">
        <p14:creationId xmlns:p14="http://schemas.microsoft.com/office/powerpoint/2010/main" val="288833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4608" y="2372975"/>
            <a:ext cx="10219944"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6.9 Cell adhesion receptors emit signals that converge </a:t>
            </a:r>
            <a:r>
              <a:rPr lang="en-US" altLang="zh-CN" sz="2800" dirty="0" smtClean="0">
                <a:solidFill>
                  <a:srgbClr val="1271FF"/>
                </a:solidFill>
                <a:latin typeface="ACaslonPro-Regular"/>
              </a:rPr>
              <a:t>with those </a:t>
            </a:r>
            <a:r>
              <a:rPr lang="en-US" altLang="zh-CN" sz="2800" dirty="0">
                <a:solidFill>
                  <a:srgbClr val="1271FF"/>
                </a:solidFill>
                <a:latin typeface="ACaslonPro-Regular"/>
              </a:rPr>
              <a:t>released by growth factor receptors</a:t>
            </a:r>
            <a:endParaRPr lang="zh-CN" altLang="en-US" sz="2800" dirty="0"/>
          </a:p>
        </p:txBody>
      </p:sp>
    </p:spTree>
    <p:extLst>
      <p:ext uri="{BB962C8B-B14F-4D97-AF65-F5344CB8AC3E}">
        <p14:creationId xmlns:p14="http://schemas.microsoft.com/office/powerpoint/2010/main" val="1824747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9221" y="3631339"/>
            <a:ext cx="10490579" cy="923330"/>
          </a:xfrm>
          <a:prstGeom prst="rect">
            <a:avLst/>
          </a:prstGeom>
        </p:spPr>
        <p:txBody>
          <a:bodyPr wrap="square">
            <a:spAutoFit/>
          </a:bodyPr>
          <a:lstStyle/>
          <a:p>
            <a:r>
              <a:rPr lang="en-US" altLang="zh-CN" dirty="0">
                <a:latin typeface="UtopiaStd-Regular"/>
              </a:rPr>
              <a:t>The levels of </a:t>
            </a:r>
            <a:r>
              <a:rPr lang="en-US" altLang="zh-CN" i="1" dirty="0">
                <a:solidFill>
                  <a:srgbClr val="000000"/>
                </a:solidFill>
                <a:latin typeface="UtopiaStd-Regular"/>
              </a:rPr>
              <a:t>MYC</a:t>
            </a:r>
            <a:r>
              <a:rPr lang="en-US" altLang="zh-CN" i="1" dirty="0" smtClean="0">
                <a:latin typeface="UtopiaStd-Italic"/>
              </a:rPr>
              <a:t> </a:t>
            </a:r>
            <a:r>
              <a:rPr lang="en-US" altLang="zh-CN" dirty="0">
                <a:latin typeface="UtopiaStd-Regular"/>
              </a:rPr>
              <a:t>mRNA were found to rise steeply following mitogen addition </a:t>
            </a:r>
            <a:r>
              <a:rPr lang="en-US" altLang="zh-CN" dirty="0" smtClean="0">
                <a:latin typeface="UtopiaStd-Regular"/>
              </a:rPr>
              <a:t>and to </a:t>
            </a:r>
            <a:r>
              <a:rPr lang="en-US" altLang="zh-CN" dirty="0">
                <a:latin typeface="UtopiaStd-Regular"/>
              </a:rPr>
              <a:t>collapse quickly following mitogen removal. Moreover, the MYC protein itself </a:t>
            </a:r>
            <a:r>
              <a:rPr lang="en-US" altLang="zh-CN" dirty="0" smtClean="0">
                <a:latin typeface="UtopiaStd-Regular"/>
              </a:rPr>
              <a:t>turns over </a:t>
            </a:r>
            <a:r>
              <a:rPr lang="en-US" altLang="zh-CN" dirty="0">
                <a:latin typeface="UtopiaStd-Regular"/>
              </a:rPr>
              <a:t>rapidly, having a </a:t>
            </a:r>
            <a:r>
              <a:rPr lang="en-US" altLang="zh-CN" b="1" dirty="0" smtClean="0">
                <a:latin typeface="UtopiaStd-Bold"/>
              </a:rPr>
              <a:t>half-life</a:t>
            </a:r>
            <a:r>
              <a:rPr lang="en-US" altLang="zh-CN" dirty="0" smtClean="0">
                <a:latin typeface="UtopiaStd-Regular"/>
              </a:rPr>
              <a:t> </a:t>
            </a:r>
            <a:r>
              <a:rPr lang="en-US" altLang="zh-CN" dirty="0">
                <a:latin typeface="UtopiaStd-Regular"/>
              </a:rPr>
              <a:t>of only 25 minutes. </a:t>
            </a:r>
            <a:endParaRPr lang="zh-CN" altLang="en-US" dirty="0"/>
          </a:p>
        </p:txBody>
      </p:sp>
      <p:sp>
        <p:nvSpPr>
          <p:cNvPr id="4" name="Rectangle 3"/>
          <p:cNvSpPr/>
          <p:nvPr/>
        </p:nvSpPr>
        <p:spPr>
          <a:xfrm>
            <a:off x="809221" y="1948333"/>
            <a:ext cx="10639067" cy="646331"/>
          </a:xfrm>
          <a:prstGeom prst="rect">
            <a:avLst/>
          </a:prstGeom>
        </p:spPr>
        <p:txBody>
          <a:bodyPr wrap="square">
            <a:spAutoFit/>
          </a:bodyPr>
          <a:lstStyle/>
          <a:p>
            <a:r>
              <a:rPr lang="en-US" altLang="zh-CN" u="sng" dirty="0" smtClean="0">
                <a:solidFill>
                  <a:srgbClr val="000000"/>
                </a:solidFill>
                <a:latin typeface="UtopiaStd-Regular"/>
              </a:rPr>
              <a:t>Within less </a:t>
            </a:r>
            <a:r>
              <a:rPr lang="en-US" altLang="zh-CN" u="sng" dirty="0">
                <a:solidFill>
                  <a:srgbClr val="000000"/>
                </a:solidFill>
                <a:latin typeface="UtopiaStd-Regular"/>
              </a:rPr>
              <a:t>than </a:t>
            </a:r>
            <a:r>
              <a:rPr lang="en-US" altLang="zh-CN" u="sng" dirty="0" smtClean="0">
                <a:solidFill>
                  <a:srgbClr val="000000"/>
                </a:solidFill>
                <a:latin typeface="UtopiaStd-Regular"/>
              </a:rPr>
              <a:t>half </a:t>
            </a:r>
            <a:r>
              <a:rPr lang="en-US" altLang="zh-CN" u="sng" dirty="0">
                <a:solidFill>
                  <a:srgbClr val="000000"/>
                </a:solidFill>
                <a:latin typeface="UtopiaStd-Regular"/>
              </a:rPr>
              <a:t>hour</a:t>
            </a:r>
            <a:r>
              <a:rPr lang="en-US" altLang="zh-CN" dirty="0">
                <a:solidFill>
                  <a:srgbClr val="000000"/>
                </a:solidFill>
                <a:latin typeface="UtopiaStd-Regular"/>
              </a:rPr>
              <a:t>, transcription of an ensemble of more than 100 cellular genes </a:t>
            </a:r>
            <a:r>
              <a:rPr lang="en-US" altLang="zh-CN" dirty="0" smtClean="0">
                <a:solidFill>
                  <a:srgbClr val="000000"/>
                </a:solidFill>
                <a:latin typeface="UtopiaStd-Regular"/>
              </a:rPr>
              <a:t>was induced </a:t>
            </a:r>
            <a:r>
              <a:rPr lang="en-US" altLang="zh-CN" dirty="0">
                <a:solidFill>
                  <a:srgbClr val="000000"/>
                </a:solidFill>
                <a:latin typeface="UtopiaStd-Regular"/>
              </a:rPr>
              <a:t>(</a:t>
            </a:r>
            <a:r>
              <a:rPr lang="en-US" altLang="zh-CN" dirty="0">
                <a:solidFill>
                  <a:srgbClr val="1271FF"/>
                </a:solidFill>
                <a:latin typeface="UtopiaStd-Semibold"/>
              </a:rPr>
              <a:t>Figure 6.2</a:t>
            </a:r>
            <a:r>
              <a:rPr lang="en-US" altLang="zh-CN" dirty="0">
                <a:solidFill>
                  <a:srgbClr val="000000"/>
                </a:solidFill>
                <a:latin typeface="UtopiaStd-Regular"/>
              </a:rPr>
              <a:t>). </a:t>
            </a:r>
            <a:r>
              <a:rPr lang="en-US" altLang="zh-CN" dirty="0" smtClean="0">
                <a:solidFill>
                  <a:srgbClr val="000000"/>
                </a:solidFill>
                <a:latin typeface="UtopiaStd-Regular"/>
              </a:rPr>
              <a:t>These genes (including </a:t>
            </a:r>
            <a:r>
              <a:rPr lang="en-US" altLang="zh-CN" i="1" dirty="0" smtClean="0">
                <a:solidFill>
                  <a:srgbClr val="000000"/>
                </a:solidFill>
                <a:latin typeface="UtopiaStd-Regular"/>
              </a:rPr>
              <a:t>MYC</a:t>
            </a:r>
            <a:r>
              <a:rPr lang="en-US" altLang="zh-CN" dirty="0" smtClean="0">
                <a:solidFill>
                  <a:srgbClr val="000000"/>
                </a:solidFill>
                <a:latin typeface="UtopiaStd-Regular"/>
              </a:rPr>
              <a:t>) were called </a:t>
            </a:r>
            <a:r>
              <a:rPr lang="en-US" altLang="zh-CN" b="1" dirty="0">
                <a:solidFill>
                  <a:srgbClr val="000000"/>
                </a:solidFill>
                <a:latin typeface="UtopiaStd-Bold"/>
              </a:rPr>
              <a:t>immediate </a:t>
            </a:r>
            <a:r>
              <a:rPr lang="en-US" altLang="zh-CN" b="1" dirty="0" smtClean="0">
                <a:solidFill>
                  <a:srgbClr val="000000"/>
                </a:solidFill>
                <a:latin typeface="UtopiaStd-Bold"/>
              </a:rPr>
              <a:t>early genes.</a:t>
            </a:r>
            <a:endParaRPr lang="zh-CN" altLang="en-US" dirty="0"/>
          </a:p>
        </p:txBody>
      </p:sp>
      <p:sp>
        <p:nvSpPr>
          <p:cNvPr id="3" name="Rectangle 2"/>
          <p:cNvSpPr/>
          <p:nvPr/>
        </p:nvSpPr>
        <p:spPr>
          <a:xfrm>
            <a:off x="2664673" y="626182"/>
            <a:ext cx="6162264" cy="523220"/>
          </a:xfrm>
          <a:prstGeom prst="rect">
            <a:avLst/>
          </a:prstGeom>
        </p:spPr>
        <p:txBody>
          <a:bodyPr wrap="none">
            <a:spAutoFit/>
          </a:bodyPr>
          <a:lstStyle/>
          <a:p>
            <a:r>
              <a:rPr lang="en-US" altLang="zh-CN" sz="2800" b="1" dirty="0">
                <a:solidFill>
                  <a:srgbClr val="000000"/>
                </a:solidFill>
                <a:latin typeface="FrutigerLTStd-Bold"/>
              </a:rPr>
              <a:t>Immediate vs. delayed early genes</a:t>
            </a:r>
            <a:endParaRPr lang="zh-CN" altLang="en-US" sz="2800" dirty="0"/>
          </a:p>
        </p:txBody>
      </p:sp>
    </p:spTree>
    <p:extLst>
      <p:ext uri="{BB962C8B-B14F-4D97-AF65-F5344CB8AC3E}">
        <p14:creationId xmlns:p14="http://schemas.microsoft.com/office/powerpoint/2010/main" val="1408228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21482" y="518083"/>
            <a:ext cx="10298789" cy="523220"/>
          </a:xfrm>
          <a:prstGeom prst="rect">
            <a:avLst/>
          </a:prstGeom>
        </p:spPr>
        <p:txBody>
          <a:bodyPr wrap="square">
            <a:spAutoFit/>
          </a:bodyPr>
          <a:lstStyle/>
          <a:p>
            <a:r>
              <a:rPr lang="en-US" altLang="zh-CN" sz="2800" b="1" dirty="0" err="1">
                <a:latin typeface="Arial" panose="020B0604020202020204" pitchFamily="34" charset="0"/>
                <a:cs typeface="Arial" panose="020B0604020202020204" pitchFamily="34" charset="0"/>
              </a:rPr>
              <a:t>Integrins</a:t>
            </a:r>
            <a:r>
              <a:rPr lang="en-US" altLang="zh-CN" sz="2800" b="1" dirty="0">
                <a:latin typeface="Arial" panose="020B0604020202020204" pitchFamily="34" charset="0"/>
                <a:cs typeface="Arial" panose="020B0604020202020204" pitchFamily="34" charset="0"/>
              </a:rPr>
              <a:t>—Mediators of Cell-Matrix and Cell-Cell </a:t>
            </a:r>
            <a:r>
              <a:rPr lang="en-US" altLang="zh-CN" sz="2800" b="1" dirty="0" smtClean="0">
                <a:latin typeface="Arial" panose="020B0604020202020204" pitchFamily="34" charset="0"/>
                <a:cs typeface="Arial" panose="020B0604020202020204" pitchFamily="34" charset="0"/>
              </a:rPr>
              <a:t>Adhesion</a:t>
            </a:r>
            <a:endParaRPr lang="en-US" altLang="zh-CN" sz="2800" b="1" dirty="0">
              <a:latin typeface="Arial" panose="020B0604020202020204" pitchFamily="34" charset="0"/>
              <a:cs typeface="Arial" panose="020B0604020202020204" pitchFamily="34" charset="0"/>
            </a:endParaRPr>
          </a:p>
        </p:txBody>
      </p:sp>
      <p:sp>
        <p:nvSpPr>
          <p:cNvPr id="4" name="Rectangle 3"/>
          <p:cNvSpPr/>
          <p:nvPr/>
        </p:nvSpPr>
        <p:spPr>
          <a:xfrm>
            <a:off x="3784229" y="1314950"/>
            <a:ext cx="4773294" cy="338554"/>
          </a:xfrm>
          <a:prstGeom prst="rect">
            <a:avLst/>
          </a:prstGeom>
        </p:spPr>
        <p:txBody>
          <a:bodyPr wrap="none">
            <a:spAutoFit/>
          </a:bodyPr>
          <a:lstStyle/>
          <a:p>
            <a:r>
              <a:rPr lang="en-US" altLang="zh-CN" sz="1600" dirty="0">
                <a:latin typeface="Arial" panose="020B0604020202020204" pitchFamily="34" charset="0"/>
                <a:cs typeface="Arial" panose="020B0604020202020204" pitchFamily="34" charset="0"/>
              </a:rPr>
              <a:t>2022 Albert </a:t>
            </a:r>
            <a:r>
              <a:rPr lang="en-US" altLang="zh-CN" sz="1600" dirty="0" err="1">
                <a:latin typeface="Arial" panose="020B0604020202020204" pitchFamily="34" charset="0"/>
                <a:cs typeface="Arial" panose="020B0604020202020204" pitchFamily="34" charset="0"/>
              </a:rPr>
              <a:t>Lasker</a:t>
            </a:r>
            <a:r>
              <a:rPr lang="en-US" altLang="zh-CN" sz="1600" dirty="0">
                <a:latin typeface="Arial" panose="020B0604020202020204" pitchFamily="34" charset="0"/>
                <a:cs typeface="Arial" panose="020B0604020202020204" pitchFamily="34" charset="0"/>
              </a:rPr>
              <a:t> Basic Medical Research Award</a:t>
            </a:r>
            <a:endParaRPr lang="zh-CN" altLang="en-US" sz="1600" dirty="0">
              <a:latin typeface="Arial" panose="020B0604020202020204" pitchFamily="34" charset="0"/>
              <a:cs typeface="Arial" panose="020B0604020202020204" pitchFamily="34" charset="0"/>
            </a:endParaRPr>
          </a:p>
        </p:txBody>
      </p:sp>
      <p:sp>
        <p:nvSpPr>
          <p:cNvPr id="5" name="Rectangle 4"/>
          <p:cNvSpPr/>
          <p:nvPr/>
        </p:nvSpPr>
        <p:spPr>
          <a:xfrm>
            <a:off x="1239212" y="2395925"/>
            <a:ext cx="9863327" cy="3416320"/>
          </a:xfrm>
          <a:prstGeom prst="rect">
            <a:avLst/>
          </a:prstGeom>
        </p:spPr>
        <p:txBody>
          <a:bodyPr wrap="square">
            <a:spAutoFit/>
          </a:bodyPr>
          <a:lstStyle/>
          <a:p>
            <a:r>
              <a:rPr lang="en-US" altLang="zh-CN" dirty="0">
                <a:solidFill>
                  <a:srgbClr val="2B2E34"/>
                </a:solidFill>
                <a:latin typeface="Roboto Slab"/>
              </a:rPr>
              <a:t>The </a:t>
            </a:r>
            <a:r>
              <a:rPr lang="en-US" altLang="zh-CN" b="1" dirty="0">
                <a:solidFill>
                  <a:srgbClr val="2B2E34"/>
                </a:solidFill>
                <a:latin typeface="Roboto Slab"/>
              </a:rPr>
              <a:t>2022 Albert </a:t>
            </a:r>
            <a:r>
              <a:rPr lang="en-US" altLang="zh-CN" b="1" dirty="0" err="1">
                <a:solidFill>
                  <a:srgbClr val="2B2E34"/>
                </a:solidFill>
                <a:latin typeface="Roboto Slab"/>
              </a:rPr>
              <a:t>Lasker</a:t>
            </a:r>
            <a:r>
              <a:rPr lang="en-US" altLang="zh-CN" b="1" dirty="0">
                <a:solidFill>
                  <a:srgbClr val="2B2E34"/>
                </a:solidFill>
                <a:latin typeface="Roboto Slab"/>
              </a:rPr>
              <a:t> Basic Medical Research Award</a:t>
            </a:r>
            <a:r>
              <a:rPr lang="en-US" altLang="zh-CN" dirty="0">
                <a:solidFill>
                  <a:srgbClr val="2B2E34"/>
                </a:solidFill>
                <a:latin typeface="Roboto Slab"/>
              </a:rPr>
              <a:t> honors three scientists for discoveries concerning the </a:t>
            </a:r>
            <a:r>
              <a:rPr lang="en-US" altLang="zh-CN" dirty="0" err="1">
                <a:solidFill>
                  <a:srgbClr val="2B2E34"/>
                </a:solidFill>
                <a:latin typeface="Roboto Slab"/>
              </a:rPr>
              <a:t>integrins</a:t>
            </a:r>
            <a:r>
              <a:rPr lang="en-US" altLang="zh-CN" dirty="0">
                <a:solidFill>
                  <a:srgbClr val="2B2E34"/>
                </a:solidFill>
                <a:latin typeface="Roboto Slab"/>
              </a:rPr>
              <a:t>, key mediators of cell-matrix and cell-cell adhesion in physiology and disease. Independently, </a:t>
            </a:r>
            <a:r>
              <a:rPr lang="en-US" altLang="zh-CN" b="1" dirty="0">
                <a:solidFill>
                  <a:srgbClr val="2B2E34"/>
                </a:solidFill>
                <a:latin typeface="Roboto Slab"/>
              </a:rPr>
              <a:t>Richard O. Hynes</a:t>
            </a:r>
            <a:r>
              <a:rPr lang="en-US" altLang="zh-CN" dirty="0">
                <a:solidFill>
                  <a:srgbClr val="2B2E34"/>
                </a:solidFill>
                <a:latin typeface="Roboto Slab"/>
              </a:rPr>
              <a:t> (Massachusetts Institute of Technology) and </a:t>
            </a:r>
            <a:r>
              <a:rPr lang="en-US" altLang="zh-CN" b="1" dirty="0" err="1">
                <a:solidFill>
                  <a:srgbClr val="2B2E34"/>
                </a:solidFill>
                <a:latin typeface="Roboto Slab"/>
              </a:rPr>
              <a:t>Erkki</a:t>
            </a:r>
            <a:r>
              <a:rPr lang="en-US" altLang="zh-CN" b="1" dirty="0">
                <a:solidFill>
                  <a:srgbClr val="2B2E34"/>
                </a:solidFill>
                <a:latin typeface="Roboto Slab"/>
              </a:rPr>
              <a:t> </a:t>
            </a:r>
            <a:r>
              <a:rPr lang="en-US" altLang="zh-CN" b="1" dirty="0" err="1">
                <a:solidFill>
                  <a:srgbClr val="2B2E34"/>
                </a:solidFill>
                <a:latin typeface="Roboto Slab"/>
              </a:rPr>
              <a:t>Ruoslahti</a:t>
            </a:r>
            <a:r>
              <a:rPr lang="en-US" altLang="zh-CN" dirty="0">
                <a:solidFill>
                  <a:srgbClr val="2B2E34"/>
                </a:solidFill>
                <a:latin typeface="Roboto Slab"/>
              </a:rPr>
              <a:t> (Sanford Burnham </a:t>
            </a:r>
            <a:r>
              <a:rPr lang="en-US" altLang="zh-CN" dirty="0" err="1">
                <a:solidFill>
                  <a:srgbClr val="2B2E34"/>
                </a:solidFill>
                <a:latin typeface="Roboto Slab"/>
              </a:rPr>
              <a:t>Prebys</a:t>
            </a:r>
            <a:r>
              <a:rPr lang="en-US" altLang="zh-CN" dirty="0">
                <a:solidFill>
                  <a:srgbClr val="2B2E34"/>
                </a:solidFill>
                <a:latin typeface="Roboto Slab"/>
              </a:rPr>
              <a:t>, La Jolla) identified a cell-surface-associated protein that helps affix cells to the surrounding material, the extracellular matrix (ECM). Then the researchers captured a receptor to which this protein binds. In seemingly unrelated studies, </a:t>
            </a:r>
            <a:r>
              <a:rPr lang="en-US" altLang="zh-CN" b="1" dirty="0">
                <a:solidFill>
                  <a:srgbClr val="2B2E34"/>
                </a:solidFill>
                <a:latin typeface="Roboto Slab"/>
              </a:rPr>
              <a:t>Timothy A. Springer</a:t>
            </a:r>
            <a:r>
              <a:rPr lang="en-US" altLang="zh-CN" dirty="0">
                <a:solidFill>
                  <a:srgbClr val="2B2E34"/>
                </a:solidFill>
                <a:latin typeface="Roboto Slab"/>
              </a:rPr>
              <a:t> (Boston Children’s Hospital/Harvard Medical School) discovered transmembrane proteins that underlie the ability of immune cells to interact with their targets. These initially disparate lines of inquiry would converge and mushroom after the investigators realized that the proteins—now called </a:t>
            </a:r>
            <a:r>
              <a:rPr lang="en-US" altLang="zh-CN" dirty="0" err="1">
                <a:solidFill>
                  <a:srgbClr val="2B2E34"/>
                </a:solidFill>
                <a:latin typeface="Roboto Slab"/>
              </a:rPr>
              <a:t>integrins</a:t>
            </a:r>
            <a:r>
              <a:rPr lang="en-US" altLang="zh-CN" dirty="0">
                <a:solidFill>
                  <a:srgbClr val="2B2E34"/>
                </a:solidFill>
                <a:latin typeface="Roboto Slab"/>
              </a:rPr>
              <a:t>—belong to the same molecular family.</a:t>
            </a:r>
            <a:endParaRPr lang="zh-CN" altLang="en-US" dirty="0"/>
          </a:p>
        </p:txBody>
      </p:sp>
    </p:spTree>
    <p:extLst>
      <p:ext uri="{BB962C8B-B14F-4D97-AF65-F5344CB8AC3E}">
        <p14:creationId xmlns:p14="http://schemas.microsoft.com/office/powerpoint/2010/main" val="3295244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figure_06_2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79" y="759714"/>
            <a:ext cx="5280533" cy="5710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25896" y="1282192"/>
            <a:ext cx="5760720" cy="3754874"/>
          </a:xfrm>
          <a:prstGeom prst="rect">
            <a:avLst/>
          </a:prstGeom>
        </p:spPr>
        <p:txBody>
          <a:bodyPr wrap="square">
            <a:spAutoFit/>
          </a:bodyPr>
          <a:lstStyle/>
          <a:p>
            <a:r>
              <a:rPr lang="en-US" altLang="zh-CN" dirty="0" smtClean="0">
                <a:latin typeface="FrutigerLTStd-Light"/>
              </a:rPr>
              <a:t>(</a:t>
            </a:r>
            <a:r>
              <a:rPr lang="en-US" altLang="zh-CN" dirty="0">
                <a:latin typeface="FrutigerLTStd-Light"/>
              </a:rPr>
              <a:t>A) The </a:t>
            </a:r>
            <a:r>
              <a:rPr lang="en-US" altLang="zh-CN" dirty="0" err="1">
                <a:latin typeface="FrutigerLTStd-Light"/>
              </a:rPr>
              <a:t>integrins</a:t>
            </a:r>
            <a:r>
              <a:rPr lang="en-US" altLang="zh-CN" dirty="0">
                <a:latin typeface="FrutigerLTStd-Light"/>
              </a:rPr>
              <a:t> are assembled </a:t>
            </a:r>
            <a:r>
              <a:rPr lang="en-US" altLang="zh-CN" dirty="0" smtClean="0">
                <a:latin typeface="FrutigerLTStd-Light"/>
              </a:rPr>
              <a:t>as </a:t>
            </a:r>
            <a:r>
              <a:rPr lang="en-US" altLang="zh-CN" sz="2000" dirty="0" smtClean="0">
                <a:latin typeface="TimesNewRomanPSMT"/>
              </a:rPr>
              <a:t>α </a:t>
            </a:r>
            <a:r>
              <a:rPr lang="en-US" altLang="zh-CN" dirty="0">
                <a:latin typeface="FrutigerLTStd-Light"/>
              </a:rPr>
              <a:t>+ </a:t>
            </a:r>
            <a:r>
              <a:rPr lang="en-US" altLang="zh-CN" sz="2000" dirty="0">
                <a:latin typeface="TimesNewRomanPSMT"/>
              </a:rPr>
              <a:t>β </a:t>
            </a:r>
            <a:r>
              <a:rPr lang="en-US" altLang="zh-CN" dirty="0">
                <a:latin typeface="FrutigerLTStd-Light"/>
              </a:rPr>
              <a:t>heterodimers. In addition </a:t>
            </a:r>
            <a:r>
              <a:rPr lang="en-US" altLang="zh-CN" dirty="0" smtClean="0">
                <a:latin typeface="FrutigerLTStd-Light"/>
              </a:rPr>
              <a:t>to physically </a:t>
            </a:r>
            <a:r>
              <a:rPr lang="en-US" altLang="zh-CN" dirty="0">
                <a:latin typeface="FrutigerLTStd-Light"/>
              </a:rPr>
              <a:t>linking the cytoskeleton </a:t>
            </a:r>
            <a:r>
              <a:rPr lang="en-US" altLang="zh-CN" dirty="0" smtClean="0">
                <a:latin typeface="FrutigerLTStd-Light"/>
              </a:rPr>
              <a:t>to the </a:t>
            </a:r>
            <a:r>
              <a:rPr lang="en-US" altLang="zh-CN" dirty="0">
                <a:latin typeface="FrutigerLTStd-Light"/>
              </a:rPr>
              <a:t>extracellular </a:t>
            </a:r>
            <a:r>
              <a:rPr lang="en-US" altLang="zh-CN" dirty="0" smtClean="0">
                <a:latin typeface="FrutigerLTStd-Light"/>
              </a:rPr>
              <a:t>matrix, </a:t>
            </a:r>
            <a:r>
              <a:rPr lang="en-US" altLang="zh-CN" dirty="0">
                <a:latin typeface="FrutigerLTStd-Light"/>
              </a:rPr>
              <a:t>the binding by the </a:t>
            </a:r>
            <a:r>
              <a:rPr lang="en-US" altLang="zh-CN" dirty="0" err="1" smtClean="0">
                <a:latin typeface="FrutigerLTStd-Light"/>
              </a:rPr>
              <a:t>ectodomain</a:t>
            </a:r>
            <a:r>
              <a:rPr lang="en-US" altLang="zh-CN" dirty="0" smtClean="0">
                <a:latin typeface="FrutigerLTStd-Light"/>
              </a:rPr>
              <a:t> of </a:t>
            </a:r>
            <a:r>
              <a:rPr lang="en-US" altLang="zh-CN" dirty="0">
                <a:latin typeface="FrutigerLTStd-Light"/>
              </a:rPr>
              <a:t>the heterodimer to components of </a:t>
            </a:r>
            <a:r>
              <a:rPr lang="en-US" altLang="zh-CN" dirty="0" smtClean="0">
                <a:latin typeface="FrutigerLTStd-Light"/>
              </a:rPr>
              <a:t>the ECM triggers </a:t>
            </a:r>
            <a:r>
              <a:rPr lang="en-US" altLang="zh-CN" dirty="0">
                <a:latin typeface="FrutigerLTStd-Light"/>
              </a:rPr>
              <a:t>the </a:t>
            </a:r>
            <a:r>
              <a:rPr lang="en-US" altLang="zh-CN" dirty="0" smtClean="0">
                <a:latin typeface="FrutigerLTStd-Light"/>
              </a:rPr>
              <a:t>association of </a:t>
            </a:r>
            <a:r>
              <a:rPr lang="en-US" altLang="zh-CN" dirty="0">
                <a:latin typeface="FrutigerLTStd-Light"/>
              </a:rPr>
              <a:t>a series of cytoplasmic </a:t>
            </a:r>
            <a:r>
              <a:rPr lang="en-US" altLang="zh-CN" dirty="0" smtClean="0">
                <a:latin typeface="FrutigerLTStd-Light"/>
              </a:rPr>
              <a:t>signal transducing proteins</a:t>
            </a:r>
            <a:r>
              <a:rPr lang="en-US" altLang="zh-CN" dirty="0">
                <a:latin typeface="FrutigerLTStd-Light"/>
              </a:rPr>
              <a:t>, such </a:t>
            </a:r>
            <a:r>
              <a:rPr lang="en-US" altLang="zh-CN" dirty="0" smtClean="0">
                <a:latin typeface="FrutigerLTStd-Light"/>
              </a:rPr>
              <a:t>as </a:t>
            </a:r>
            <a:r>
              <a:rPr lang="en-US" altLang="zh-CN" u="sng" dirty="0" smtClean="0">
                <a:solidFill>
                  <a:srgbClr val="FF0000"/>
                </a:solidFill>
                <a:latin typeface="FrutigerLTStd-Light"/>
              </a:rPr>
              <a:t>focal </a:t>
            </a:r>
            <a:r>
              <a:rPr lang="en-US" altLang="zh-CN" u="sng" dirty="0">
                <a:solidFill>
                  <a:srgbClr val="FF0000"/>
                </a:solidFill>
                <a:latin typeface="FrutigerLTStd-Light"/>
              </a:rPr>
              <a:t>adhesion kinase (FAK)</a:t>
            </a:r>
            <a:r>
              <a:rPr lang="en-US" altLang="zh-CN" dirty="0">
                <a:latin typeface="FrutigerLTStd-Light"/>
              </a:rPr>
              <a:t>, with </a:t>
            </a:r>
            <a:r>
              <a:rPr lang="en-US" altLang="zh-CN" dirty="0" smtClean="0">
                <a:latin typeface="FrutigerLTStd-Light"/>
              </a:rPr>
              <a:t>the </a:t>
            </a:r>
            <a:r>
              <a:rPr lang="el-GR" altLang="zh-CN" sz="2000" dirty="0" smtClean="0">
                <a:latin typeface="TimesNewRomanPSMT"/>
              </a:rPr>
              <a:t>β </a:t>
            </a:r>
            <a:r>
              <a:rPr lang="en-US" altLang="zh-CN" dirty="0">
                <a:latin typeface="FrutigerLTStd-Light"/>
              </a:rPr>
              <a:t>subunit. Resulting </a:t>
            </a:r>
            <a:r>
              <a:rPr lang="en-US" altLang="zh-CN" dirty="0" err="1" smtClean="0">
                <a:latin typeface="FrutigerLTStd-Light"/>
              </a:rPr>
              <a:t>transphosphorylation</a:t>
            </a:r>
            <a:r>
              <a:rPr lang="en-US" altLang="zh-CN" dirty="0" smtClean="0">
                <a:latin typeface="FrutigerLTStd-Light"/>
              </a:rPr>
              <a:t> events </a:t>
            </a:r>
            <a:r>
              <a:rPr lang="en-US" altLang="zh-CN" dirty="0">
                <a:latin typeface="FrutigerLTStd-Light"/>
              </a:rPr>
              <a:t>and the attraction of </a:t>
            </a:r>
            <a:r>
              <a:rPr lang="en-US" altLang="zh-CN" dirty="0" smtClean="0">
                <a:latin typeface="FrutigerLTStd-Light"/>
              </a:rPr>
              <a:t>SH2- containing </a:t>
            </a:r>
            <a:r>
              <a:rPr lang="en-US" altLang="zh-CN" dirty="0">
                <a:latin typeface="FrutigerLTStd-Light"/>
              </a:rPr>
              <a:t>signaling molecules </a:t>
            </a:r>
            <a:r>
              <a:rPr lang="en-US" altLang="zh-CN" dirty="0" smtClean="0">
                <a:latin typeface="FrutigerLTStd-Light"/>
              </a:rPr>
              <a:t>release signals </a:t>
            </a:r>
            <a:r>
              <a:rPr lang="en-US" altLang="zh-CN" dirty="0">
                <a:latin typeface="FrutigerLTStd-Light"/>
              </a:rPr>
              <a:t>that activate many of the </a:t>
            </a:r>
            <a:r>
              <a:rPr lang="en-US" altLang="zh-CN" dirty="0" smtClean="0">
                <a:latin typeface="FrutigerLTStd-Light"/>
              </a:rPr>
              <a:t>same pathways </a:t>
            </a:r>
            <a:r>
              <a:rPr lang="en-US" altLang="zh-CN" dirty="0">
                <a:latin typeface="FrutigerLTStd-Light"/>
              </a:rPr>
              <a:t>that are turned on by </a:t>
            </a:r>
            <a:r>
              <a:rPr lang="en-US" altLang="zh-CN" dirty="0" smtClean="0">
                <a:latin typeface="FrutigerLTStd-Light"/>
              </a:rPr>
              <a:t>ligand activated growth </a:t>
            </a:r>
            <a:r>
              <a:rPr lang="en-US" altLang="zh-CN" dirty="0">
                <a:latin typeface="FrutigerLTStd-Light"/>
              </a:rPr>
              <a:t>factor receptors. </a:t>
            </a:r>
            <a:endParaRPr lang="zh-CN" altLang="en-US" dirty="0"/>
          </a:p>
        </p:txBody>
      </p:sp>
      <p:sp>
        <p:nvSpPr>
          <p:cNvPr id="4" name="Rectangle 3"/>
          <p:cNvSpPr/>
          <p:nvPr/>
        </p:nvSpPr>
        <p:spPr>
          <a:xfrm>
            <a:off x="3500610" y="298049"/>
            <a:ext cx="4849404" cy="461665"/>
          </a:xfrm>
          <a:prstGeom prst="rect">
            <a:avLst/>
          </a:prstGeom>
        </p:spPr>
        <p:txBody>
          <a:bodyPr wrap="none">
            <a:spAutoFit/>
          </a:bodyPr>
          <a:lstStyle/>
          <a:p>
            <a:r>
              <a:rPr lang="en-US" altLang="zh-CN" sz="2400" b="1" dirty="0">
                <a:solidFill>
                  <a:srgbClr val="1271FF"/>
                </a:solidFill>
                <a:latin typeface="FrutigerLTStd-Bold"/>
              </a:rPr>
              <a:t>Figure 6.24 </a:t>
            </a:r>
            <a:r>
              <a:rPr lang="en-US" altLang="zh-CN" sz="2400" b="1" dirty="0">
                <a:solidFill>
                  <a:srgbClr val="000000"/>
                </a:solidFill>
                <a:latin typeface="FrutigerLTStd-Bold"/>
              </a:rPr>
              <a:t>Integrin signaling</a:t>
            </a:r>
            <a:endParaRPr lang="zh-CN" altLang="en-US" sz="2400" dirty="0"/>
          </a:p>
        </p:txBody>
      </p:sp>
    </p:spTree>
    <p:extLst>
      <p:ext uri="{BB962C8B-B14F-4D97-AF65-F5344CB8AC3E}">
        <p14:creationId xmlns:p14="http://schemas.microsoft.com/office/powerpoint/2010/main" val="33318144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figure_06_2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9" y="1636776"/>
            <a:ext cx="6125813" cy="4803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61935" y="4038759"/>
            <a:ext cx="5656738" cy="2616101"/>
          </a:xfrm>
          <a:prstGeom prst="rect">
            <a:avLst/>
          </a:prstGeom>
        </p:spPr>
        <p:txBody>
          <a:bodyPr wrap="square">
            <a:spAutoFit/>
          </a:bodyPr>
          <a:lstStyle/>
          <a:p>
            <a:r>
              <a:rPr lang="en-US" altLang="zh-CN" sz="2000" dirty="0">
                <a:latin typeface="FrutigerLTStd-Light"/>
              </a:rPr>
              <a:t>As </a:t>
            </a:r>
            <a:r>
              <a:rPr lang="en-US" altLang="zh-CN" sz="2000" dirty="0" smtClean="0">
                <a:latin typeface="FrutigerLTStd-Light"/>
              </a:rPr>
              <a:t>indicated here</a:t>
            </a:r>
            <a:r>
              <a:rPr lang="en-US" altLang="zh-CN" sz="2000" dirty="0">
                <a:latin typeface="FrutigerLTStd-Light"/>
              </a:rPr>
              <a:t>, </a:t>
            </a:r>
            <a:r>
              <a:rPr lang="en-US" altLang="zh-CN" sz="2000" dirty="0" smtClean="0">
                <a:latin typeface="FrutigerLTStd-Light"/>
              </a:rPr>
              <a:t>still poorly understood </a:t>
            </a:r>
            <a:r>
              <a:rPr lang="en-US" altLang="zh-CN" sz="2000" dirty="0">
                <a:latin typeface="FrutigerLTStd-Light"/>
              </a:rPr>
              <a:t>collection of </a:t>
            </a:r>
            <a:r>
              <a:rPr lang="en-US" altLang="zh-CN" sz="2000" dirty="0" smtClean="0">
                <a:latin typeface="FrutigerLTStd-Light"/>
              </a:rPr>
              <a:t>signal transducing molecules </a:t>
            </a:r>
            <a:r>
              <a:rPr lang="en-US" altLang="zh-CN" sz="2000" dirty="0">
                <a:latin typeface="FrutigerLTStd-Light"/>
              </a:rPr>
              <a:t>that </a:t>
            </a:r>
            <a:r>
              <a:rPr lang="en-US" altLang="zh-CN" sz="2000" dirty="0" smtClean="0">
                <a:latin typeface="FrutigerLTStd-Light"/>
              </a:rPr>
              <a:t>become physically </a:t>
            </a:r>
            <a:r>
              <a:rPr lang="en-US" altLang="zh-CN" sz="2000" dirty="0">
                <a:latin typeface="FrutigerLTStd-Light"/>
              </a:rPr>
              <a:t>associated with the </a:t>
            </a:r>
            <a:r>
              <a:rPr lang="en-US" altLang="zh-CN" sz="2000" dirty="0" smtClean="0">
                <a:latin typeface="FrutigerLTStd-Light"/>
              </a:rPr>
              <a:t>cytoplasmic domains </a:t>
            </a:r>
            <a:r>
              <a:rPr lang="en-US" altLang="zh-CN" sz="2000" dirty="0">
                <a:latin typeface="FrutigerLTStd-Light"/>
              </a:rPr>
              <a:t>of various integrin </a:t>
            </a:r>
            <a:r>
              <a:rPr lang="en-US" altLang="zh-CN" sz="2400" dirty="0">
                <a:latin typeface="TimesNewRomanPSMT"/>
              </a:rPr>
              <a:t>β </a:t>
            </a:r>
            <a:r>
              <a:rPr lang="en-US" altLang="zh-CN" sz="2000" dirty="0" smtClean="0">
                <a:latin typeface="FrutigerLTStd-Light"/>
              </a:rPr>
              <a:t>subunits following </a:t>
            </a:r>
            <a:r>
              <a:rPr lang="en-US" altLang="zh-CN" sz="2000" dirty="0">
                <a:latin typeface="FrutigerLTStd-Light"/>
              </a:rPr>
              <a:t>ECM binding. </a:t>
            </a:r>
            <a:r>
              <a:rPr lang="en-US" altLang="zh-CN" sz="2000" u="sng" dirty="0">
                <a:latin typeface="FrutigerLTStd-Light"/>
              </a:rPr>
              <a:t>In total, </a:t>
            </a:r>
            <a:r>
              <a:rPr lang="en-US" altLang="zh-CN" sz="2000" u="sng" dirty="0" smtClean="0">
                <a:latin typeface="FrutigerLTStd-Light"/>
              </a:rPr>
              <a:t>almost 180 </a:t>
            </a:r>
            <a:r>
              <a:rPr lang="en-US" altLang="zh-CN" sz="2000" u="sng" dirty="0">
                <a:latin typeface="FrutigerLTStd-Light"/>
              </a:rPr>
              <a:t>distinct proteins have been </a:t>
            </a:r>
            <a:r>
              <a:rPr lang="en-US" altLang="zh-CN" sz="2000" u="sng" dirty="0" smtClean="0">
                <a:latin typeface="FrutigerLTStd-Light"/>
              </a:rPr>
              <a:t>found to </a:t>
            </a:r>
            <a:r>
              <a:rPr lang="en-US" altLang="zh-CN" sz="2000" u="sng" dirty="0">
                <a:latin typeface="FrutigerLTStd-Light"/>
              </a:rPr>
              <a:t>be physically associated with </a:t>
            </a:r>
            <a:r>
              <a:rPr lang="en-US" altLang="zh-CN" sz="2000" u="sng" dirty="0" smtClean="0">
                <a:latin typeface="FrutigerLTStd-Light"/>
              </a:rPr>
              <a:t>focal adhesions</a:t>
            </a:r>
            <a:r>
              <a:rPr lang="en-US" altLang="zh-CN" sz="2000" u="sng" dirty="0">
                <a:latin typeface="FrutigerLTStd-Light"/>
              </a:rPr>
              <a:t>.</a:t>
            </a:r>
            <a:endParaRPr lang="zh-CN" altLang="en-US" sz="2000" u="sng" dirty="0"/>
          </a:p>
        </p:txBody>
      </p:sp>
      <p:sp>
        <p:nvSpPr>
          <p:cNvPr id="4" name="Rectangle 3"/>
          <p:cNvSpPr/>
          <p:nvPr/>
        </p:nvSpPr>
        <p:spPr>
          <a:xfrm>
            <a:off x="711690" y="572369"/>
            <a:ext cx="4849404" cy="461665"/>
          </a:xfrm>
          <a:prstGeom prst="rect">
            <a:avLst/>
          </a:prstGeom>
        </p:spPr>
        <p:txBody>
          <a:bodyPr wrap="none">
            <a:spAutoFit/>
          </a:bodyPr>
          <a:lstStyle/>
          <a:p>
            <a:r>
              <a:rPr lang="en-US" altLang="zh-CN" sz="2400" b="1" dirty="0">
                <a:solidFill>
                  <a:srgbClr val="1271FF"/>
                </a:solidFill>
                <a:latin typeface="FrutigerLTStd-Bold"/>
              </a:rPr>
              <a:t>Figure 6.24 </a:t>
            </a:r>
            <a:r>
              <a:rPr lang="en-US" altLang="zh-CN" sz="2400" b="1" dirty="0">
                <a:solidFill>
                  <a:srgbClr val="000000"/>
                </a:solidFill>
                <a:latin typeface="FrutigerLTStd-Bold"/>
              </a:rPr>
              <a:t>Integrin signaling</a:t>
            </a:r>
            <a:endParaRPr lang="zh-CN" altLang="en-US" sz="2400" dirty="0"/>
          </a:p>
        </p:txBody>
      </p:sp>
      <p:pic>
        <p:nvPicPr>
          <p:cNvPr id="5" name="Picture 2" descr="figure_05_28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0376" y="342796"/>
            <a:ext cx="3572488" cy="2587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6611112" y="2221992"/>
            <a:ext cx="2679192" cy="708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6718768" y="3154663"/>
            <a:ext cx="2463880" cy="369332"/>
          </a:xfrm>
          <a:prstGeom prst="rect">
            <a:avLst/>
          </a:prstGeom>
          <a:noFill/>
        </p:spPr>
        <p:txBody>
          <a:bodyPr wrap="none" rtlCol="0">
            <a:spAutoFit/>
          </a:bodyPr>
          <a:lstStyle/>
          <a:p>
            <a:r>
              <a:rPr lang="en-US" altLang="zh-CN" dirty="0" smtClean="0"/>
              <a:t>Focal adhesion (</a:t>
            </a:r>
            <a:r>
              <a:rPr lang="zh-CN" altLang="en-US" dirty="0"/>
              <a:t>粘着斑</a:t>
            </a:r>
            <a:r>
              <a:rPr lang="en-US" altLang="zh-CN" dirty="0" smtClean="0"/>
              <a:t>)</a:t>
            </a:r>
            <a:endParaRPr lang="zh-CN" altLang="en-US" dirty="0"/>
          </a:p>
        </p:txBody>
      </p:sp>
    </p:spTree>
    <p:extLst>
      <p:ext uri="{BB962C8B-B14F-4D97-AF65-F5344CB8AC3E}">
        <p14:creationId xmlns:p14="http://schemas.microsoft.com/office/powerpoint/2010/main" val="21057549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figure_06_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902" y="1380744"/>
            <a:ext cx="6746150" cy="5152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96979" y="374381"/>
            <a:ext cx="5937844" cy="461665"/>
          </a:xfrm>
          <a:prstGeom prst="rect">
            <a:avLst/>
          </a:prstGeom>
        </p:spPr>
        <p:txBody>
          <a:bodyPr wrap="none">
            <a:spAutoFit/>
          </a:bodyPr>
          <a:lstStyle/>
          <a:p>
            <a:r>
              <a:rPr lang="en-US" altLang="zh-CN" sz="2400" b="1" dirty="0">
                <a:solidFill>
                  <a:srgbClr val="1271FF"/>
                </a:solidFill>
                <a:latin typeface="FrutigerLTStd-Bold"/>
              </a:rPr>
              <a:t>Figure 6.25 </a:t>
            </a:r>
            <a:r>
              <a:rPr lang="en-US" altLang="zh-CN" sz="2400" b="1" dirty="0" err="1">
                <a:solidFill>
                  <a:srgbClr val="000000"/>
                </a:solidFill>
                <a:latin typeface="FrutigerLTStd-Bold"/>
              </a:rPr>
              <a:t>Anoikis</a:t>
            </a:r>
            <a:r>
              <a:rPr lang="en-US" altLang="zh-CN" sz="2400" b="1" dirty="0">
                <a:solidFill>
                  <a:srgbClr val="000000"/>
                </a:solidFill>
                <a:latin typeface="FrutigerLTStd-Bold"/>
              </a:rPr>
              <a:t> and morphogenesis</a:t>
            </a:r>
            <a:endParaRPr lang="zh-CN" altLang="en-US" sz="2400" dirty="0"/>
          </a:p>
        </p:txBody>
      </p:sp>
      <p:sp>
        <p:nvSpPr>
          <p:cNvPr id="2" name="Rectangle 1"/>
          <p:cNvSpPr/>
          <p:nvPr/>
        </p:nvSpPr>
        <p:spPr>
          <a:xfrm>
            <a:off x="4794504" y="1502956"/>
            <a:ext cx="6635496" cy="923330"/>
          </a:xfrm>
          <a:prstGeom prst="rect">
            <a:avLst/>
          </a:prstGeom>
        </p:spPr>
        <p:txBody>
          <a:bodyPr wrap="square">
            <a:spAutoFit/>
          </a:bodyPr>
          <a:lstStyle/>
          <a:p>
            <a:r>
              <a:rPr lang="en-US" altLang="zh-CN" dirty="0" err="1" smtClean="0">
                <a:latin typeface="FrutigerLTStd-Light"/>
              </a:rPr>
              <a:t>Anoikis</a:t>
            </a:r>
            <a:r>
              <a:rPr lang="en-US" altLang="zh-CN" dirty="0" smtClean="0">
                <a:latin typeface="FrutigerLTStd-Light"/>
              </a:rPr>
              <a:t>(</a:t>
            </a:r>
            <a:r>
              <a:rPr lang="zh-CN" altLang="en-US" dirty="0"/>
              <a:t>失巢凋亡</a:t>
            </a:r>
            <a:r>
              <a:rPr lang="en-US" altLang="zh-CN" dirty="0" smtClean="0">
                <a:latin typeface="FrutigerLTStd-Light"/>
              </a:rPr>
              <a:t>) </a:t>
            </a:r>
            <a:r>
              <a:rPr lang="en-US" altLang="zh-CN" dirty="0">
                <a:latin typeface="FrutigerLTStd-Light"/>
              </a:rPr>
              <a:t>serves </a:t>
            </a:r>
            <a:r>
              <a:rPr lang="en-US" altLang="zh-CN" dirty="0" smtClean="0">
                <a:latin typeface="FrutigerLTStd-Light"/>
              </a:rPr>
              <a:t>during morphogenesis </a:t>
            </a:r>
            <a:r>
              <a:rPr lang="en-US" altLang="zh-CN" dirty="0">
                <a:latin typeface="FrutigerLTStd-Light"/>
              </a:rPr>
              <a:t>to excavate </a:t>
            </a:r>
            <a:r>
              <a:rPr lang="en-US" altLang="zh-CN" dirty="0" err="1">
                <a:latin typeface="FrutigerLTStd-Light"/>
              </a:rPr>
              <a:t>lumina</a:t>
            </a:r>
            <a:r>
              <a:rPr lang="en-US" altLang="zh-CN" dirty="0">
                <a:latin typeface="FrutigerLTStd-Light"/>
              </a:rPr>
              <a:t> (channels) in the middle of </a:t>
            </a:r>
            <a:r>
              <a:rPr lang="en-US" altLang="zh-CN" dirty="0" smtClean="0">
                <a:latin typeface="FrutigerLTStd-Light"/>
              </a:rPr>
              <a:t>cylindrical aggregates </a:t>
            </a:r>
            <a:r>
              <a:rPr lang="en-US" altLang="zh-CN" dirty="0">
                <a:latin typeface="FrutigerLTStd-Light"/>
              </a:rPr>
              <a:t>of cells, thereby creating hollow ducts.</a:t>
            </a:r>
            <a:endParaRPr lang="zh-CN" altLang="en-US" dirty="0"/>
          </a:p>
        </p:txBody>
      </p:sp>
    </p:spTree>
    <p:extLst>
      <p:ext uri="{BB962C8B-B14F-4D97-AF65-F5344CB8AC3E}">
        <p14:creationId xmlns:p14="http://schemas.microsoft.com/office/powerpoint/2010/main" val="13725957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0912" y="1818091"/>
            <a:ext cx="9195816" cy="1403526"/>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6.10 The </a:t>
            </a:r>
            <a:r>
              <a:rPr lang="en-US" altLang="zh-CN" sz="2800" dirty="0" err="1">
                <a:solidFill>
                  <a:srgbClr val="1271FF"/>
                </a:solidFill>
                <a:latin typeface="ACaslonPro-Regular"/>
              </a:rPr>
              <a:t>Wnt</a:t>
            </a:r>
            <a:r>
              <a:rPr lang="en-US" altLang="zh-CN" sz="2800" dirty="0">
                <a:solidFill>
                  <a:srgbClr val="1271FF"/>
                </a:solidFill>
                <a:latin typeface="ACaslonPro-Regular"/>
              </a:rPr>
              <a:t>–</a:t>
            </a:r>
            <a:r>
              <a:rPr lang="en-US" altLang="zh-CN" sz="3200" dirty="0">
                <a:solidFill>
                  <a:srgbClr val="1271FF"/>
                </a:solidFill>
                <a:latin typeface="TimesNewRomanPSMT"/>
              </a:rPr>
              <a:t>β</a:t>
            </a:r>
            <a:r>
              <a:rPr lang="en-US" altLang="zh-CN" sz="2800" dirty="0">
                <a:solidFill>
                  <a:srgbClr val="1271FF"/>
                </a:solidFill>
                <a:latin typeface="ACaslonPro-Regular"/>
              </a:rPr>
              <a:t>-catenin pathway contributes to </a:t>
            </a:r>
            <a:r>
              <a:rPr lang="en-US" altLang="zh-CN" sz="2800" dirty="0" smtClean="0">
                <a:solidFill>
                  <a:srgbClr val="1271FF"/>
                </a:solidFill>
                <a:latin typeface="ACaslonPro-Regular"/>
              </a:rPr>
              <a:t>cell proliferation</a:t>
            </a:r>
            <a:endParaRPr lang="zh-CN" altLang="en-US" sz="2800" dirty="0"/>
          </a:p>
        </p:txBody>
      </p:sp>
    </p:spTree>
    <p:extLst>
      <p:ext uri="{BB962C8B-B14F-4D97-AF65-F5344CB8AC3E}">
        <p14:creationId xmlns:p14="http://schemas.microsoft.com/office/powerpoint/2010/main" val="18563538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68280" y="472126"/>
            <a:ext cx="6454011" cy="523220"/>
          </a:xfrm>
          <a:prstGeom prst="rect">
            <a:avLst/>
          </a:prstGeom>
        </p:spPr>
        <p:txBody>
          <a:bodyPr wrap="none">
            <a:spAutoFit/>
          </a:bodyPr>
          <a:lstStyle/>
          <a:p>
            <a:r>
              <a:rPr lang="en-US" altLang="zh-CN" sz="2400" b="1" dirty="0">
                <a:solidFill>
                  <a:srgbClr val="1271FF"/>
                </a:solidFill>
                <a:latin typeface="FrutigerLTStd-Bold"/>
              </a:rPr>
              <a:t>Figure 6.26 </a:t>
            </a:r>
            <a:r>
              <a:rPr lang="en-US" altLang="zh-CN" sz="2400" b="1" dirty="0">
                <a:solidFill>
                  <a:srgbClr val="000000"/>
                </a:solidFill>
                <a:latin typeface="FrutigerLTStd-Bold"/>
              </a:rPr>
              <a:t>Multiple roles of </a:t>
            </a:r>
            <a:r>
              <a:rPr lang="el-GR" altLang="zh-CN" sz="2800" b="1" dirty="0">
                <a:solidFill>
                  <a:srgbClr val="000000"/>
                </a:solidFill>
                <a:latin typeface="TimesNewRomanPS-BoldMT"/>
              </a:rPr>
              <a:t>β</a:t>
            </a:r>
            <a:r>
              <a:rPr lang="el-GR" altLang="zh-CN" sz="2400" b="1" dirty="0">
                <a:solidFill>
                  <a:srgbClr val="000000"/>
                </a:solidFill>
                <a:latin typeface="FrutigerLTStd-Bold"/>
              </a:rPr>
              <a:t>-</a:t>
            </a:r>
            <a:r>
              <a:rPr lang="en-US" altLang="zh-CN" sz="2400" b="1" dirty="0">
                <a:solidFill>
                  <a:srgbClr val="000000"/>
                </a:solidFill>
                <a:latin typeface="FrutigerLTStd-Bold"/>
              </a:rPr>
              <a:t>catenin</a:t>
            </a:r>
            <a:endParaRPr lang="zh-CN" altLang="en-US" sz="2400" dirty="0"/>
          </a:p>
        </p:txBody>
      </p:sp>
      <p:sp>
        <p:nvSpPr>
          <p:cNvPr id="2" name="Rectangle 1"/>
          <p:cNvSpPr/>
          <p:nvPr/>
        </p:nvSpPr>
        <p:spPr>
          <a:xfrm>
            <a:off x="655772" y="1444294"/>
            <a:ext cx="10691931" cy="4585871"/>
          </a:xfrm>
          <a:prstGeom prst="rect">
            <a:avLst/>
          </a:prstGeom>
        </p:spPr>
        <p:txBody>
          <a:bodyPr wrap="square">
            <a:spAutoFit/>
          </a:bodyPr>
          <a:lstStyle/>
          <a:p>
            <a:r>
              <a:rPr lang="en-US" altLang="zh-CN" sz="2400" b="1" dirty="0" smtClean="0">
                <a:solidFill>
                  <a:srgbClr val="000000"/>
                </a:solidFill>
                <a:latin typeface="TimesNewRomanPSMT"/>
              </a:rPr>
              <a:t>β</a:t>
            </a:r>
            <a:r>
              <a:rPr lang="en-US" altLang="zh-CN" sz="2000" b="1" dirty="0" smtClean="0">
                <a:solidFill>
                  <a:srgbClr val="000000"/>
                </a:solidFill>
                <a:latin typeface="UtopiaStd-Regular"/>
              </a:rPr>
              <a:t>-catenin exists </a:t>
            </a:r>
            <a:r>
              <a:rPr lang="en-US" altLang="zh-CN" sz="2000" b="1" dirty="0">
                <a:solidFill>
                  <a:srgbClr val="000000"/>
                </a:solidFill>
                <a:latin typeface="UtopiaStd-Regular"/>
              </a:rPr>
              <a:t>in three </a:t>
            </a:r>
            <a:r>
              <a:rPr lang="en-US" altLang="zh-CN" sz="2000" b="1" dirty="0" smtClean="0">
                <a:solidFill>
                  <a:srgbClr val="000000"/>
                </a:solidFill>
                <a:latin typeface="UtopiaStd-Regular"/>
              </a:rPr>
              <a:t>states</a:t>
            </a:r>
            <a:r>
              <a:rPr lang="en-US" altLang="zh-CN" sz="2000" b="1" dirty="0">
                <a:solidFill>
                  <a:srgbClr val="000000"/>
                </a:solidFill>
                <a:latin typeface="UtopiaStd-Regular"/>
              </a:rPr>
              <a:t>:</a:t>
            </a:r>
            <a:endParaRPr lang="en-US" altLang="zh-CN" sz="2000" b="1" dirty="0" smtClean="0">
              <a:solidFill>
                <a:srgbClr val="000000"/>
              </a:solidFill>
              <a:latin typeface="UtopiaStd-Regular"/>
            </a:endParaRPr>
          </a:p>
          <a:p>
            <a:endParaRPr lang="en-US" altLang="zh-CN" sz="2000" dirty="0" smtClean="0">
              <a:solidFill>
                <a:srgbClr val="000000"/>
              </a:solidFill>
              <a:latin typeface="UtopiaStd-Regular"/>
            </a:endParaRPr>
          </a:p>
          <a:p>
            <a:r>
              <a:rPr lang="en-US" altLang="zh-CN" sz="2000" dirty="0" smtClean="0">
                <a:solidFill>
                  <a:srgbClr val="000000"/>
                </a:solidFill>
                <a:latin typeface="UtopiaStd-Regular"/>
              </a:rPr>
              <a:t>1, It </a:t>
            </a:r>
            <a:r>
              <a:rPr lang="en-US" altLang="zh-CN" sz="2000" dirty="0">
                <a:solidFill>
                  <a:srgbClr val="000000"/>
                </a:solidFill>
                <a:latin typeface="UtopiaStd-Regular"/>
              </a:rPr>
              <a:t>may be </a:t>
            </a:r>
            <a:r>
              <a:rPr lang="en-US" altLang="zh-CN" sz="2000" u="sng" dirty="0">
                <a:solidFill>
                  <a:srgbClr val="000000"/>
                </a:solidFill>
                <a:latin typeface="UtopiaStd-Regular"/>
              </a:rPr>
              <a:t>bound to the cytoplasmic domain of cell–cell </a:t>
            </a:r>
            <a:r>
              <a:rPr lang="en-US" altLang="zh-CN" sz="2000" u="sng" dirty="0" smtClean="0">
                <a:solidFill>
                  <a:srgbClr val="000000"/>
                </a:solidFill>
                <a:latin typeface="UtopiaStd-Regular"/>
              </a:rPr>
              <a:t>adhesion receptors</a:t>
            </a:r>
            <a:r>
              <a:rPr lang="en-US" altLang="zh-CN" sz="2000" dirty="0">
                <a:solidFill>
                  <a:srgbClr val="000000"/>
                </a:solidFill>
                <a:latin typeface="UtopiaStd-Regular"/>
              </a:rPr>
              <a:t>, notably E-cadherin (</a:t>
            </a:r>
            <a:r>
              <a:rPr lang="en-US" altLang="zh-CN" sz="2000" dirty="0">
                <a:solidFill>
                  <a:srgbClr val="1271FF"/>
                </a:solidFill>
                <a:latin typeface="UtopiaStd-Semibold"/>
              </a:rPr>
              <a:t>Figure 6.26A</a:t>
            </a:r>
            <a:r>
              <a:rPr lang="en-US" altLang="zh-CN" sz="2000" dirty="0">
                <a:solidFill>
                  <a:srgbClr val="000000"/>
                </a:solidFill>
                <a:latin typeface="UtopiaStd-Regular"/>
              </a:rPr>
              <a:t>); E-cadherin molecules from </a:t>
            </a:r>
            <a:r>
              <a:rPr lang="en-US" altLang="zh-CN" sz="2000" dirty="0" smtClean="0">
                <a:solidFill>
                  <a:srgbClr val="000000"/>
                </a:solidFill>
                <a:latin typeface="UtopiaStd-Regular"/>
              </a:rPr>
              <a:t>adjacent cells </a:t>
            </a:r>
            <a:r>
              <a:rPr lang="en-US" altLang="zh-CN" sz="2000" dirty="0">
                <a:solidFill>
                  <a:srgbClr val="000000"/>
                </a:solidFill>
                <a:latin typeface="UtopiaStd-Regular"/>
              </a:rPr>
              <a:t>may associate with one another to form </a:t>
            </a:r>
            <a:r>
              <a:rPr lang="en-US" altLang="zh-CN" sz="2000" b="1" dirty="0" err="1">
                <a:solidFill>
                  <a:srgbClr val="000000"/>
                </a:solidFill>
                <a:latin typeface="UtopiaStd-Bold"/>
              </a:rPr>
              <a:t>adherens</a:t>
            </a:r>
            <a:r>
              <a:rPr lang="en-US" altLang="zh-CN" sz="2000" b="1" dirty="0">
                <a:solidFill>
                  <a:srgbClr val="000000"/>
                </a:solidFill>
                <a:latin typeface="UtopiaStd-Bold"/>
              </a:rPr>
              <a:t> </a:t>
            </a:r>
            <a:r>
              <a:rPr lang="en-US" altLang="zh-CN" sz="2000" b="1" dirty="0" smtClean="0">
                <a:solidFill>
                  <a:srgbClr val="000000"/>
                </a:solidFill>
                <a:latin typeface="UtopiaStd-Bold"/>
              </a:rPr>
              <a:t>junctions</a:t>
            </a:r>
            <a:r>
              <a:rPr lang="en-US" altLang="zh-CN" sz="2000" i="1" dirty="0" smtClean="0">
                <a:solidFill>
                  <a:srgbClr val="000000"/>
                </a:solidFill>
                <a:latin typeface="UtopiaStd-Italic"/>
              </a:rPr>
              <a:t>—</a:t>
            </a:r>
            <a:r>
              <a:rPr lang="en-US" altLang="zh-CN" sz="2000" dirty="0" smtClean="0">
                <a:solidFill>
                  <a:srgbClr val="000000"/>
                </a:solidFill>
                <a:latin typeface="UtopiaStd-Regular"/>
              </a:rPr>
              <a:t>cell-to-cell contacts </a:t>
            </a:r>
            <a:r>
              <a:rPr lang="en-US" altLang="zh-CN" sz="2000" dirty="0">
                <a:solidFill>
                  <a:srgbClr val="000000"/>
                </a:solidFill>
                <a:latin typeface="UtopiaStd-Regular"/>
              </a:rPr>
              <a:t>that help to ensure the structural integrity of epithelial sheets and </a:t>
            </a:r>
            <a:r>
              <a:rPr lang="en-US" altLang="zh-CN" sz="2000" dirty="0" smtClean="0">
                <a:solidFill>
                  <a:srgbClr val="000000"/>
                </a:solidFill>
                <a:latin typeface="UtopiaStd-Regular"/>
              </a:rPr>
              <a:t>impede </a:t>
            </a:r>
            <a:r>
              <a:rPr lang="en-US" altLang="zh-CN" sz="2000" dirty="0">
                <a:latin typeface="UtopiaStd-Regular"/>
              </a:rPr>
              <a:t>metastasis (see Section 14.3). </a:t>
            </a:r>
            <a:endParaRPr lang="en-US" altLang="zh-CN" sz="2000" dirty="0" smtClean="0">
              <a:latin typeface="UtopiaStd-Regular"/>
            </a:endParaRPr>
          </a:p>
          <a:p>
            <a:endParaRPr lang="en-US" altLang="zh-CN" sz="2000" dirty="0">
              <a:latin typeface="UtopiaStd-Regular"/>
            </a:endParaRPr>
          </a:p>
          <a:p>
            <a:r>
              <a:rPr lang="en-US" altLang="zh-CN" sz="2000" dirty="0" smtClean="0">
                <a:latin typeface="UtopiaStd-Regular"/>
              </a:rPr>
              <a:t>2, </a:t>
            </a:r>
            <a:r>
              <a:rPr lang="en-US" altLang="zh-CN" sz="2000" dirty="0">
                <a:latin typeface="UtopiaStd-Regular"/>
              </a:rPr>
              <a:t>in a fully unrelated role, </a:t>
            </a:r>
            <a:r>
              <a:rPr lang="en-US" altLang="zh-CN" sz="2400" dirty="0">
                <a:latin typeface="TimesNewRomanPSMT"/>
              </a:rPr>
              <a:t>β</a:t>
            </a:r>
            <a:r>
              <a:rPr lang="en-US" altLang="zh-CN" sz="2000" dirty="0">
                <a:latin typeface="UtopiaStd-Regular"/>
              </a:rPr>
              <a:t>-catenin exists in a soluble pool in the cytosol, where it turns over very rapidly, having a </a:t>
            </a:r>
            <a:r>
              <a:rPr lang="en-US" altLang="zh-CN" sz="2000" dirty="0" smtClean="0">
                <a:latin typeface="UtopiaStd-Regular"/>
              </a:rPr>
              <a:t>life</a:t>
            </a:r>
            <a:r>
              <a:rPr lang="zh-CN" altLang="en-US" sz="2000" dirty="0" smtClean="0">
                <a:latin typeface="UtopiaStd-Regular"/>
              </a:rPr>
              <a:t> </a:t>
            </a:r>
            <a:r>
              <a:rPr lang="en-US" altLang="zh-CN" sz="2000" dirty="0" smtClean="0">
                <a:latin typeface="UtopiaStd-Regular"/>
              </a:rPr>
              <a:t>time </a:t>
            </a:r>
            <a:r>
              <a:rPr lang="en-US" altLang="zh-CN" sz="2000" dirty="0">
                <a:latin typeface="UtopiaStd-Regular"/>
              </a:rPr>
              <a:t>of less than 20 minutes. </a:t>
            </a:r>
            <a:endParaRPr lang="en-US" altLang="zh-CN" sz="2000" dirty="0" smtClean="0">
              <a:latin typeface="UtopiaStd-Regular"/>
            </a:endParaRPr>
          </a:p>
          <a:p>
            <a:endParaRPr lang="en-US" altLang="zh-CN" sz="2000" dirty="0">
              <a:latin typeface="UtopiaStd-Regular"/>
            </a:endParaRPr>
          </a:p>
          <a:p>
            <a:r>
              <a:rPr lang="en-US" altLang="zh-CN" sz="2000" dirty="0" smtClean="0">
                <a:latin typeface="UtopiaStd-Regular"/>
              </a:rPr>
              <a:t>3, </a:t>
            </a:r>
            <a:r>
              <a:rPr lang="en-US" altLang="zh-CN" sz="2400" dirty="0">
                <a:latin typeface="TimesNewRomanPSMT"/>
              </a:rPr>
              <a:t>β</a:t>
            </a:r>
            <a:r>
              <a:rPr lang="en-US" altLang="zh-CN" sz="2000" dirty="0">
                <a:latin typeface="UtopiaStd-Regular"/>
              </a:rPr>
              <a:t>-catenin operates in the nucleus as an important component of a transcription factor.</a:t>
            </a:r>
            <a:endParaRPr lang="zh-CN" altLang="en-US" sz="2000" dirty="0"/>
          </a:p>
          <a:p>
            <a:endParaRPr lang="zh-CN" altLang="en-US" sz="2000" dirty="0"/>
          </a:p>
        </p:txBody>
      </p:sp>
    </p:spTree>
    <p:extLst>
      <p:ext uri="{BB962C8B-B14F-4D97-AF65-F5344CB8AC3E}">
        <p14:creationId xmlns:p14="http://schemas.microsoft.com/office/powerpoint/2010/main" val="5742373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figure_06_2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666" y="1188720"/>
            <a:ext cx="3277703" cy="533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207776" y="299740"/>
            <a:ext cx="6454011" cy="523220"/>
          </a:xfrm>
          <a:prstGeom prst="rect">
            <a:avLst/>
          </a:prstGeom>
        </p:spPr>
        <p:txBody>
          <a:bodyPr wrap="none">
            <a:spAutoFit/>
          </a:bodyPr>
          <a:lstStyle/>
          <a:p>
            <a:r>
              <a:rPr lang="en-US" altLang="zh-CN" sz="2400" b="1" dirty="0">
                <a:solidFill>
                  <a:srgbClr val="1271FF"/>
                </a:solidFill>
                <a:latin typeface="FrutigerLTStd-Bold"/>
              </a:rPr>
              <a:t>Figure 6.26 </a:t>
            </a:r>
            <a:r>
              <a:rPr lang="en-US" altLang="zh-CN" sz="2400" b="1" dirty="0">
                <a:solidFill>
                  <a:srgbClr val="000000"/>
                </a:solidFill>
                <a:latin typeface="FrutigerLTStd-Bold"/>
              </a:rPr>
              <a:t>Multiple roles of </a:t>
            </a:r>
            <a:r>
              <a:rPr lang="el-GR" altLang="zh-CN" sz="2800" b="1" dirty="0">
                <a:solidFill>
                  <a:srgbClr val="000000"/>
                </a:solidFill>
                <a:latin typeface="TimesNewRomanPS-BoldMT"/>
              </a:rPr>
              <a:t>β</a:t>
            </a:r>
            <a:r>
              <a:rPr lang="el-GR" altLang="zh-CN" sz="2400" b="1" dirty="0">
                <a:solidFill>
                  <a:srgbClr val="000000"/>
                </a:solidFill>
                <a:latin typeface="FrutigerLTStd-Bold"/>
              </a:rPr>
              <a:t>-</a:t>
            </a:r>
            <a:r>
              <a:rPr lang="en-US" altLang="zh-CN" sz="2400" b="1" dirty="0">
                <a:solidFill>
                  <a:srgbClr val="000000"/>
                </a:solidFill>
                <a:latin typeface="FrutigerLTStd-Bold"/>
              </a:rPr>
              <a:t>catenin</a:t>
            </a:r>
            <a:endParaRPr lang="zh-CN" altLang="en-US" sz="2400" dirty="0"/>
          </a:p>
        </p:txBody>
      </p:sp>
      <p:sp>
        <p:nvSpPr>
          <p:cNvPr id="2" name="Rectangle 1"/>
          <p:cNvSpPr/>
          <p:nvPr/>
        </p:nvSpPr>
        <p:spPr>
          <a:xfrm>
            <a:off x="5114544" y="2842756"/>
            <a:ext cx="6534912" cy="1754326"/>
          </a:xfrm>
          <a:prstGeom prst="rect">
            <a:avLst/>
          </a:prstGeom>
        </p:spPr>
        <p:txBody>
          <a:bodyPr wrap="square">
            <a:spAutoFit/>
          </a:bodyPr>
          <a:lstStyle/>
          <a:p>
            <a:r>
              <a:rPr lang="en-US" altLang="zh-CN" dirty="0" smtClean="0">
                <a:latin typeface="FrutigerLTStd-Light"/>
              </a:rPr>
              <a:t>(A) Like many </a:t>
            </a:r>
            <a:r>
              <a:rPr lang="en-US" altLang="zh-CN" dirty="0" err="1" smtClean="0">
                <a:latin typeface="FrutigerLTStd-Light"/>
              </a:rPr>
              <a:t>integrins</a:t>
            </a:r>
            <a:r>
              <a:rPr lang="en-US" altLang="zh-CN" dirty="0" smtClean="0">
                <a:latin typeface="FrutigerLTStd-Light"/>
              </a:rPr>
              <a:t>, the </a:t>
            </a:r>
            <a:r>
              <a:rPr lang="en-US" altLang="zh-CN" dirty="0" err="1" smtClean="0">
                <a:latin typeface="FrutigerLTStd-Light"/>
              </a:rPr>
              <a:t>cadherins</a:t>
            </a:r>
            <a:r>
              <a:rPr lang="en-US" altLang="zh-CN" dirty="0" smtClean="0">
                <a:latin typeface="FrutigerLTStd-Light"/>
              </a:rPr>
              <a:t> (</a:t>
            </a:r>
            <a:r>
              <a:rPr lang="en-US" altLang="zh-CN" i="1" dirty="0" smtClean="0">
                <a:latin typeface="FrutigerLTStd-LightItalic"/>
              </a:rPr>
              <a:t>light green</a:t>
            </a:r>
            <a:r>
              <a:rPr lang="en-US" altLang="zh-CN" dirty="0" smtClean="0">
                <a:latin typeface="FrutigerLTStd-Light"/>
              </a:rPr>
              <a:t>) are transmembrane proteins that form attachments in the extracellular space and become linked, via intermediary proteins, to the actin cytoskeleton (</a:t>
            </a:r>
            <a:r>
              <a:rPr lang="en-US" altLang="zh-CN" i="1" dirty="0" smtClean="0">
                <a:latin typeface="FrutigerLTStd-LightItalic"/>
              </a:rPr>
              <a:t>red</a:t>
            </a:r>
            <a:r>
              <a:rPr lang="en-US" altLang="zh-CN" dirty="0">
                <a:latin typeface="FrutigerLTStd-Light"/>
              </a:rPr>
              <a:t>). </a:t>
            </a:r>
            <a:r>
              <a:rPr lang="en-US" altLang="zh-CN" dirty="0" smtClean="0">
                <a:latin typeface="FrutigerLTStd-Light"/>
              </a:rPr>
              <a:t>The cytoplasmic </a:t>
            </a:r>
            <a:r>
              <a:rPr lang="en-US" altLang="zh-CN" dirty="0">
                <a:latin typeface="FrutigerLTStd-Light"/>
              </a:rPr>
              <a:t>tail of E-cadherin, for example, is known to </a:t>
            </a:r>
            <a:r>
              <a:rPr lang="en-US" altLang="zh-CN" dirty="0" smtClean="0">
                <a:latin typeface="FrutigerLTStd-Light"/>
              </a:rPr>
              <a:t>associate directly </a:t>
            </a:r>
            <a:r>
              <a:rPr lang="en-US" altLang="zh-CN" dirty="0">
                <a:latin typeface="FrutigerLTStd-Light"/>
              </a:rPr>
              <a:t>with p120 and </a:t>
            </a:r>
            <a:r>
              <a:rPr lang="en-US" altLang="zh-CN" u="sng" dirty="0" smtClean="0">
                <a:solidFill>
                  <a:srgbClr val="FF0000"/>
                </a:solidFill>
                <a:latin typeface="FrutigerLTStd-Light"/>
              </a:rPr>
              <a:t>β-catenin</a:t>
            </a:r>
            <a:r>
              <a:rPr lang="en-US" altLang="zh-CN" dirty="0" smtClean="0">
                <a:latin typeface="FrutigerLTStd-Light"/>
              </a:rPr>
              <a:t>.</a:t>
            </a:r>
            <a:endParaRPr lang="zh-CN" altLang="en-US" dirty="0"/>
          </a:p>
        </p:txBody>
      </p:sp>
      <p:sp>
        <p:nvSpPr>
          <p:cNvPr id="3" name="Right Arrow 2"/>
          <p:cNvSpPr/>
          <p:nvPr/>
        </p:nvSpPr>
        <p:spPr>
          <a:xfrm>
            <a:off x="297690" y="4837176"/>
            <a:ext cx="896112" cy="2103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22840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figure_06_26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77" y="758952"/>
            <a:ext cx="5356555" cy="5549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7648" y="1502481"/>
            <a:ext cx="5449824" cy="4062651"/>
          </a:xfrm>
          <a:prstGeom prst="rect">
            <a:avLst/>
          </a:prstGeom>
        </p:spPr>
        <p:txBody>
          <a:bodyPr wrap="square">
            <a:spAutoFit/>
          </a:bodyPr>
          <a:lstStyle/>
          <a:p>
            <a:r>
              <a:rPr lang="en-US" altLang="zh-CN" dirty="0">
                <a:latin typeface="FrutigerLTStd-Light"/>
              </a:rPr>
              <a:t>As indicated in </a:t>
            </a:r>
            <a:r>
              <a:rPr lang="en-US" altLang="zh-CN" dirty="0" smtClean="0">
                <a:latin typeface="FrutigerLTStd-Light"/>
              </a:rPr>
              <a:t>Figure 5.23</a:t>
            </a:r>
            <a:r>
              <a:rPr lang="en-US" altLang="zh-CN" dirty="0">
                <a:latin typeface="FrutigerLTStd-Light"/>
              </a:rPr>
              <a:t>, the </a:t>
            </a:r>
            <a:r>
              <a:rPr lang="en-US" altLang="zh-CN" dirty="0" err="1">
                <a:latin typeface="FrutigerLTStd-Light"/>
              </a:rPr>
              <a:t>Wnt</a:t>
            </a:r>
            <a:r>
              <a:rPr lang="en-US" altLang="zh-CN" dirty="0">
                <a:latin typeface="FrutigerLTStd-Light"/>
              </a:rPr>
              <a:t> </a:t>
            </a:r>
            <a:r>
              <a:rPr lang="en-US" altLang="zh-CN" dirty="0" smtClean="0">
                <a:latin typeface="FrutigerLTStd-Light"/>
              </a:rPr>
              <a:t>proteins, </a:t>
            </a:r>
            <a:r>
              <a:rPr lang="en-US" altLang="zh-CN" dirty="0">
                <a:latin typeface="FrutigerLTStd-Light"/>
              </a:rPr>
              <a:t>by binding to their Frizzled </a:t>
            </a:r>
            <a:r>
              <a:rPr lang="en-US" altLang="zh-CN" dirty="0" smtClean="0">
                <a:latin typeface="FrutigerLTStd-Light"/>
              </a:rPr>
              <a:t>receptors and </a:t>
            </a:r>
            <a:r>
              <a:rPr lang="en-US" altLang="zh-CN" dirty="0">
                <a:latin typeface="FrutigerLTStd-Light"/>
              </a:rPr>
              <a:t>the LRP </a:t>
            </a:r>
            <a:r>
              <a:rPr lang="en-US" altLang="zh-CN" dirty="0" smtClean="0">
                <a:latin typeface="FrutigerLTStd-Light"/>
              </a:rPr>
              <a:t>co-receptor, </a:t>
            </a:r>
            <a:r>
              <a:rPr lang="en-US" altLang="zh-CN" dirty="0">
                <a:latin typeface="FrutigerLTStd-Light"/>
              </a:rPr>
              <a:t>act via </a:t>
            </a:r>
            <a:r>
              <a:rPr lang="en-US" altLang="zh-CN" dirty="0" err="1" smtClean="0">
                <a:latin typeface="FrutigerLTStd-Light"/>
              </a:rPr>
              <a:t>Dishevelled</a:t>
            </a:r>
            <a:r>
              <a:rPr lang="en-US" altLang="zh-CN" dirty="0" smtClean="0">
                <a:latin typeface="FrutigerLTStd-Light"/>
              </a:rPr>
              <a:t> to </a:t>
            </a:r>
            <a:r>
              <a:rPr lang="en-US" altLang="zh-CN" u="sng" dirty="0">
                <a:solidFill>
                  <a:srgbClr val="FF0000"/>
                </a:solidFill>
                <a:latin typeface="FrutigerLTStd-Light"/>
              </a:rPr>
              <a:t>suppress the activity of glycogen synthase kinase-3</a:t>
            </a:r>
            <a:r>
              <a:rPr lang="en-US" altLang="zh-CN" sz="2000" u="sng" dirty="0">
                <a:solidFill>
                  <a:srgbClr val="FF0000"/>
                </a:solidFill>
                <a:latin typeface="TimesNewRomanPSMT"/>
              </a:rPr>
              <a:t>β </a:t>
            </a:r>
            <a:r>
              <a:rPr lang="en-US" altLang="zh-CN" u="sng" dirty="0">
                <a:solidFill>
                  <a:srgbClr val="FF0000"/>
                </a:solidFill>
                <a:latin typeface="FrutigerLTStd-Light"/>
              </a:rPr>
              <a:t>(</a:t>
            </a:r>
            <a:r>
              <a:rPr lang="en-US" altLang="zh-CN" u="sng" dirty="0" smtClean="0">
                <a:solidFill>
                  <a:srgbClr val="FF0000"/>
                </a:solidFill>
                <a:latin typeface="FrutigerLTStd-Light"/>
              </a:rPr>
              <a:t>GSK-3</a:t>
            </a:r>
            <a:r>
              <a:rPr lang="en-US" altLang="zh-CN" sz="2000" u="sng" dirty="0" smtClean="0">
                <a:solidFill>
                  <a:srgbClr val="FF0000"/>
                </a:solidFill>
                <a:latin typeface="TimesNewRomanPSMT"/>
              </a:rPr>
              <a:t>β</a:t>
            </a:r>
            <a:r>
              <a:rPr lang="en-US" altLang="zh-CN" u="sng" dirty="0" smtClean="0">
                <a:solidFill>
                  <a:srgbClr val="FF0000"/>
                </a:solidFill>
                <a:latin typeface="FrutigerLTStd-Light"/>
              </a:rPr>
              <a:t>)</a:t>
            </a:r>
            <a:r>
              <a:rPr lang="en-US" altLang="zh-CN" dirty="0" smtClean="0">
                <a:latin typeface="FrutigerLTStd-Light"/>
              </a:rPr>
              <a:t>. </a:t>
            </a:r>
            <a:r>
              <a:rPr lang="en-US" altLang="zh-CN" dirty="0">
                <a:latin typeface="FrutigerLTStd-Light"/>
              </a:rPr>
              <a:t>This prevents GSK-3</a:t>
            </a:r>
            <a:r>
              <a:rPr lang="en-US" altLang="zh-CN" sz="2000" dirty="0">
                <a:latin typeface="TimesNewRomanPSMT"/>
              </a:rPr>
              <a:t>β </a:t>
            </a:r>
            <a:r>
              <a:rPr lang="en-US" altLang="zh-CN" dirty="0">
                <a:latin typeface="FrutigerLTStd-Light"/>
              </a:rPr>
              <a:t>from phosphorylating, among </a:t>
            </a:r>
            <a:r>
              <a:rPr lang="en-US" altLang="zh-CN" dirty="0" smtClean="0">
                <a:latin typeface="FrutigerLTStd-Light"/>
              </a:rPr>
              <a:t>other substrates</a:t>
            </a:r>
            <a:r>
              <a:rPr lang="en-US" altLang="zh-CN" dirty="0">
                <a:latin typeface="FrutigerLTStd-Light"/>
              </a:rPr>
              <a:t>, </a:t>
            </a:r>
            <a:r>
              <a:rPr lang="en-US" altLang="zh-CN" sz="2000" dirty="0">
                <a:latin typeface="TimesNewRomanPSMT"/>
              </a:rPr>
              <a:t>β</a:t>
            </a:r>
            <a:r>
              <a:rPr lang="en-US" altLang="zh-CN" dirty="0">
                <a:latin typeface="FrutigerLTStd-Light"/>
              </a:rPr>
              <a:t>-catenin, which therefore escapes degradation </a:t>
            </a:r>
            <a:r>
              <a:rPr lang="en-US" altLang="zh-CN" dirty="0" smtClean="0">
                <a:latin typeface="FrutigerLTStd-Light"/>
              </a:rPr>
              <a:t>and accumulates </a:t>
            </a:r>
            <a:r>
              <a:rPr lang="en-US" altLang="zh-CN" dirty="0">
                <a:latin typeface="FrutigerLTStd-Light"/>
              </a:rPr>
              <a:t>in the cytoplasm and in the nucleus. </a:t>
            </a:r>
            <a:r>
              <a:rPr lang="en-US" altLang="zh-CN" u="sng" dirty="0">
                <a:solidFill>
                  <a:srgbClr val="FF0000"/>
                </a:solidFill>
                <a:latin typeface="FrutigerLTStd-Light"/>
              </a:rPr>
              <a:t>Once in </a:t>
            </a:r>
            <a:r>
              <a:rPr lang="en-US" altLang="zh-CN" u="sng" dirty="0" smtClean="0">
                <a:solidFill>
                  <a:srgbClr val="FF0000"/>
                </a:solidFill>
                <a:latin typeface="FrutigerLTStd-Light"/>
              </a:rPr>
              <a:t>the nucleus</a:t>
            </a:r>
            <a:r>
              <a:rPr lang="en-US" altLang="zh-CN" u="sng" dirty="0">
                <a:solidFill>
                  <a:srgbClr val="FF0000"/>
                </a:solidFill>
                <a:latin typeface="FrutigerLTStd-Light"/>
              </a:rPr>
              <a:t>, </a:t>
            </a:r>
            <a:r>
              <a:rPr lang="en-US" altLang="zh-CN" sz="2000" u="sng" dirty="0">
                <a:solidFill>
                  <a:srgbClr val="FF0000"/>
                </a:solidFill>
                <a:latin typeface="TimesNewRomanPSMT"/>
              </a:rPr>
              <a:t>β</a:t>
            </a:r>
            <a:r>
              <a:rPr lang="en-US" altLang="zh-CN" u="sng" dirty="0">
                <a:solidFill>
                  <a:srgbClr val="FF0000"/>
                </a:solidFill>
                <a:latin typeface="FrutigerLTStd-Light"/>
              </a:rPr>
              <a:t>-catenin associates with </a:t>
            </a:r>
            <a:r>
              <a:rPr lang="en-US" altLang="zh-CN" u="sng" dirty="0" err="1">
                <a:solidFill>
                  <a:srgbClr val="FF0000"/>
                </a:solidFill>
                <a:latin typeface="FrutigerLTStd-Light"/>
              </a:rPr>
              <a:t>Tcf</a:t>
            </a:r>
            <a:r>
              <a:rPr lang="en-US" altLang="zh-CN" u="sng" dirty="0">
                <a:solidFill>
                  <a:srgbClr val="FF0000"/>
                </a:solidFill>
                <a:latin typeface="FrutigerLTStd-Light"/>
              </a:rPr>
              <a:t>/</a:t>
            </a:r>
            <a:r>
              <a:rPr lang="en-US" altLang="zh-CN" u="sng" dirty="0" err="1">
                <a:solidFill>
                  <a:srgbClr val="FF0000"/>
                </a:solidFill>
                <a:latin typeface="FrutigerLTStd-Light"/>
              </a:rPr>
              <a:t>Lef</a:t>
            </a:r>
            <a:r>
              <a:rPr lang="en-US" altLang="zh-CN" u="sng" dirty="0">
                <a:solidFill>
                  <a:srgbClr val="FF0000"/>
                </a:solidFill>
                <a:latin typeface="FrutigerLTStd-Light"/>
              </a:rPr>
              <a:t>, transcription </a:t>
            </a:r>
            <a:r>
              <a:rPr lang="en-US" altLang="zh-CN" u="sng" dirty="0" smtClean="0">
                <a:solidFill>
                  <a:srgbClr val="FF0000"/>
                </a:solidFill>
                <a:latin typeface="FrutigerLTStd-Light"/>
              </a:rPr>
              <a:t>factors</a:t>
            </a:r>
            <a:r>
              <a:rPr lang="en-US" altLang="zh-CN" dirty="0" smtClean="0">
                <a:latin typeface="FrutigerLTStd-Light"/>
              </a:rPr>
              <a:t>, displacing </a:t>
            </a:r>
            <a:r>
              <a:rPr lang="en-US" altLang="zh-CN" dirty="0">
                <a:latin typeface="FrutigerLTStd-Light"/>
              </a:rPr>
              <a:t>the Groucho repressor protein and thereby </a:t>
            </a:r>
            <a:r>
              <a:rPr lang="en-US" altLang="zh-CN" dirty="0" smtClean="0">
                <a:latin typeface="FrutigerLTStd-Light"/>
              </a:rPr>
              <a:t>acting expression </a:t>
            </a:r>
            <a:r>
              <a:rPr lang="en-US" altLang="zh-CN" dirty="0">
                <a:latin typeface="FrutigerLTStd-Light"/>
              </a:rPr>
              <a:t>of a variety of genes, including those involved in </a:t>
            </a:r>
            <a:r>
              <a:rPr lang="en-US" altLang="zh-CN" dirty="0" smtClean="0">
                <a:latin typeface="FrutigerLTStd-Light"/>
              </a:rPr>
              <a:t>cell proliferation</a:t>
            </a:r>
            <a:r>
              <a:rPr lang="en-US" altLang="zh-CN" dirty="0">
                <a:latin typeface="FrutigerLTStd-Light"/>
              </a:rPr>
              <a:t>.</a:t>
            </a:r>
            <a:endParaRPr lang="zh-CN" altLang="en-US" dirty="0"/>
          </a:p>
        </p:txBody>
      </p:sp>
      <p:sp>
        <p:nvSpPr>
          <p:cNvPr id="4" name="Rectangle 3"/>
          <p:cNvSpPr/>
          <p:nvPr/>
        </p:nvSpPr>
        <p:spPr>
          <a:xfrm>
            <a:off x="2943011" y="235732"/>
            <a:ext cx="6454011" cy="523220"/>
          </a:xfrm>
          <a:prstGeom prst="rect">
            <a:avLst/>
          </a:prstGeom>
        </p:spPr>
        <p:txBody>
          <a:bodyPr wrap="none">
            <a:spAutoFit/>
          </a:bodyPr>
          <a:lstStyle/>
          <a:p>
            <a:r>
              <a:rPr lang="en-US" altLang="zh-CN" sz="2400" b="1" dirty="0">
                <a:solidFill>
                  <a:srgbClr val="1271FF"/>
                </a:solidFill>
                <a:latin typeface="FrutigerLTStd-Bold"/>
              </a:rPr>
              <a:t>Figure 6.26 </a:t>
            </a:r>
            <a:r>
              <a:rPr lang="en-US" altLang="zh-CN" sz="2400" b="1" dirty="0">
                <a:solidFill>
                  <a:srgbClr val="000000"/>
                </a:solidFill>
                <a:latin typeface="FrutigerLTStd-Bold"/>
              </a:rPr>
              <a:t>Multiple roles of </a:t>
            </a:r>
            <a:r>
              <a:rPr lang="el-GR" altLang="zh-CN" sz="2800" b="1" dirty="0">
                <a:solidFill>
                  <a:srgbClr val="000000"/>
                </a:solidFill>
                <a:latin typeface="TimesNewRomanPS-BoldMT"/>
              </a:rPr>
              <a:t>β</a:t>
            </a:r>
            <a:r>
              <a:rPr lang="el-GR" altLang="zh-CN" sz="2400" b="1" dirty="0">
                <a:solidFill>
                  <a:srgbClr val="000000"/>
                </a:solidFill>
                <a:latin typeface="FrutigerLTStd-Bold"/>
              </a:rPr>
              <a:t>-</a:t>
            </a:r>
            <a:r>
              <a:rPr lang="en-US" altLang="zh-CN" sz="2400" b="1" dirty="0">
                <a:solidFill>
                  <a:srgbClr val="000000"/>
                </a:solidFill>
                <a:latin typeface="FrutigerLTStd-Bold"/>
              </a:rPr>
              <a:t>catenin</a:t>
            </a:r>
            <a:endParaRPr lang="zh-CN" altLang="en-US" sz="2400" dirty="0"/>
          </a:p>
        </p:txBody>
      </p:sp>
    </p:spTree>
    <p:extLst>
      <p:ext uri="{BB962C8B-B14F-4D97-AF65-F5344CB8AC3E}">
        <p14:creationId xmlns:p14="http://schemas.microsoft.com/office/powerpoint/2010/main" val="23066541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4600" y="338328"/>
            <a:ext cx="7014677" cy="584775"/>
          </a:xfrm>
          <a:prstGeom prst="rect">
            <a:avLst/>
          </a:prstGeom>
          <a:noFill/>
        </p:spPr>
        <p:txBody>
          <a:bodyPr wrap="none" rtlCol="0">
            <a:spAutoFit/>
          </a:bodyPr>
          <a:lstStyle/>
          <a:p>
            <a:r>
              <a:rPr lang="en-US" altLang="zh-CN" sz="3200" dirty="0" err="1" smtClean="0"/>
              <a:t>Wnt</a:t>
            </a:r>
            <a:r>
              <a:rPr lang="en-US" altLang="zh-CN" sz="3200" dirty="0" smtClean="0"/>
              <a:t>-</a:t>
            </a:r>
            <a:r>
              <a:rPr lang="en-US" altLang="zh-CN" sz="3200" dirty="0" smtClean="0">
                <a:latin typeface="Symbol" panose="05050102010706020507" pitchFamily="18" charset="2"/>
              </a:rPr>
              <a:t>b</a:t>
            </a:r>
            <a:r>
              <a:rPr lang="en-US" altLang="zh-CN" sz="3200" dirty="0" smtClean="0"/>
              <a:t>-catenin signaling in human cancer</a:t>
            </a:r>
            <a:endParaRPr lang="zh-CN" altLang="en-US" sz="3200" dirty="0"/>
          </a:p>
        </p:txBody>
      </p:sp>
      <p:sp>
        <p:nvSpPr>
          <p:cNvPr id="6" name="TextBox 5"/>
          <p:cNvSpPr txBox="1"/>
          <p:nvPr/>
        </p:nvSpPr>
        <p:spPr>
          <a:xfrm>
            <a:off x="668954" y="1423975"/>
            <a:ext cx="5165645" cy="369332"/>
          </a:xfrm>
          <a:prstGeom prst="rect">
            <a:avLst/>
          </a:prstGeom>
          <a:noFill/>
        </p:spPr>
        <p:txBody>
          <a:bodyPr wrap="none" rtlCol="0">
            <a:spAutoFit/>
          </a:bodyPr>
          <a:lstStyle/>
          <a:p>
            <a:r>
              <a:rPr lang="en-US" altLang="zh-CN" dirty="0" smtClean="0"/>
              <a:t>1, APC mutation in most colorectal cancer(</a:t>
            </a:r>
            <a:r>
              <a:rPr lang="zh-CN" altLang="en-US" dirty="0" smtClean="0"/>
              <a:t>结直</a:t>
            </a:r>
            <a:r>
              <a:rPr lang="zh-CN" altLang="en-US" dirty="0"/>
              <a:t>肠癌</a:t>
            </a:r>
            <a:r>
              <a:rPr lang="en-US" altLang="zh-CN" dirty="0" smtClean="0"/>
              <a:t>)</a:t>
            </a:r>
            <a:endParaRPr lang="zh-CN" altLang="en-US" dirty="0"/>
          </a:p>
        </p:txBody>
      </p:sp>
      <p:sp>
        <p:nvSpPr>
          <p:cNvPr id="4" name="Rectangle 3"/>
          <p:cNvSpPr/>
          <p:nvPr/>
        </p:nvSpPr>
        <p:spPr>
          <a:xfrm>
            <a:off x="1087737" y="2034016"/>
            <a:ext cx="3374770" cy="369332"/>
          </a:xfrm>
          <a:prstGeom prst="rect">
            <a:avLst/>
          </a:prstGeom>
        </p:spPr>
        <p:txBody>
          <a:bodyPr wrap="none">
            <a:spAutoFit/>
          </a:bodyPr>
          <a:lstStyle/>
          <a:p>
            <a:r>
              <a:rPr lang="en-US" altLang="zh-CN" dirty="0"/>
              <a:t>Adenomatous polyposis coli (APC)</a:t>
            </a:r>
            <a:endParaRPr lang="zh-CN"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813242325"/>
              </p:ext>
            </p:extLst>
          </p:nvPr>
        </p:nvGraphicFramePr>
        <p:xfrm>
          <a:off x="8023513" y="1108182"/>
          <a:ext cx="2605016" cy="3964759"/>
        </p:xfrm>
        <a:graphic>
          <a:graphicData uri="http://schemas.openxmlformats.org/presentationml/2006/ole">
            <mc:AlternateContent xmlns:mc="http://schemas.openxmlformats.org/markup-compatibility/2006">
              <mc:Choice xmlns:v="urn:schemas-microsoft-com:vml" Requires="v">
                <p:oleObj spid="_x0000_s1317" r:id="rId4" imgW="2158560" imgH="5549040" progId="">
                  <p:embed/>
                </p:oleObj>
              </mc:Choice>
              <mc:Fallback>
                <p:oleObj r:id="rId4" imgW="2158560" imgH="5549040" progId="">
                  <p:embed/>
                  <p:pic>
                    <p:nvPicPr>
                      <p:cNvPr id="0" name=""/>
                      <p:cNvPicPr/>
                      <p:nvPr/>
                    </p:nvPicPr>
                    <p:blipFill>
                      <a:blip r:embed="rId5"/>
                      <a:stretch>
                        <a:fillRect/>
                      </a:stretch>
                    </p:blipFill>
                    <p:spPr>
                      <a:xfrm>
                        <a:off x="8023513" y="1108182"/>
                        <a:ext cx="2605016" cy="3964759"/>
                      </a:xfrm>
                      <a:prstGeom prst="rect">
                        <a:avLst/>
                      </a:prstGeom>
                    </p:spPr>
                  </p:pic>
                </p:oleObj>
              </mc:Fallback>
            </mc:AlternateContent>
          </a:graphicData>
        </a:graphic>
      </p:graphicFrame>
      <p:sp>
        <p:nvSpPr>
          <p:cNvPr id="7" name="Rectangle 6"/>
          <p:cNvSpPr/>
          <p:nvPr/>
        </p:nvSpPr>
        <p:spPr>
          <a:xfrm rot="2449943">
            <a:off x="9374557" y="5536941"/>
            <a:ext cx="1793889" cy="307777"/>
          </a:xfrm>
          <a:prstGeom prst="rect">
            <a:avLst/>
          </a:prstGeom>
        </p:spPr>
        <p:txBody>
          <a:bodyPr wrap="none">
            <a:spAutoFit/>
          </a:bodyPr>
          <a:lstStyle/>
          <a:p>
            <a:r>
              <a:rPr lang="en-US" altLang="zh-CN" sz="1400" dirty="0" smtClean="0"/>
              <a:t>Colorectal (</a:t>
            </a:r>
            <a:r>
              <a:rPr lang="en-US" altLang="zh-CN" sz="1400" dirty="0"/>
              <a:t>TCGA pub</a:t>
            </a:r>
            <a:r>
              <a:rPr lang="en-US" altLang="zh-CN" sz="1400" dirty="0" smtClean="0"/>
              <a:t>)</a:t>
            </a:r>
            <a:endParaRPr lang="zh-CN" altLang="en-US" sz="1400" dirty="0"/>
          </a:p>
        </p:txBody>
      </p:sp>
      <p:sp>
        <p:nvSpPr>
          <p:cNvPr id="9" name="Rectangle 8"/>
          <p:cNvSpPr/>
          <p:nvPr/>
        </p:nvSpPr>
        <p:spPr>
          <a:xfrm rot="2449943">
            <a:off x="9787623" y="5469338"/>
            <a:ext cx="1587101" cy="307777"/>
          </a:xfrm>
          <a:prstGeom prst="rect">
            <a:avLst/>
          </a:prstGeom>
        </p:spPr>
        <p:txBody>
          <a:bodyPr wrap="none">
            <a:spAutoFit/>
          </a:bodyPr>
          <a:lstStyle/>
          <a:p>
            <a:r>
              <a:rPr lang="en-US" altLang="zh-CN" sz="1400" dirty="0"/>
              <a:t>Colorectal (MSKCC)</a:t>
            </a:r>
            <a:endParaRPr lang="zh-CN" altLang="en-US" sz="1400" dirty="0"/>
          </a:p>
        </p:txBody>
      </p:sp>
      <p:sp>
        <p:nvSpPr>
          <p:cNvPr id="10" name="Rectangle 9"/>
          <p:cNvSpPr/>
          <p:nvPr/>
        </p:nvSpPr>
        <p:spPr>
          <a:xfrm rot="2449943">
            <a:off x="10224107" y="5431083"/>
            <a:ext cx="1470082" cy="307777"/>
          </a:xfrm>
          <a:prstGeom prst="rect">
            <a:avLst/>
          </a:prstGeom>
        </p:spPr>
        <p:txBody>
          <a:bodyPr wrap="none">
            <a:spAutoFit/>
          </a:bodyPr>
          <a:lstStyle/>
          <a:p>
            <a:r>
              <a:rPr lang="en-US" altLang="zh-CN" sz="1400" dirty="0"/>
              <a:t>Colorectal (TCGA)</a:t>
            </a:r>
            <a:endParaRPr lang="zh-CN" altLang="en-US" sz="1400" dirty="0"/>
          </a:p>
        </p:txBody>
      </p:sp>
      <p:sp>
        <p:nvSpPr>
          <p:cNvPr id="11" name="TextBox 10"/>
          <p:cNvSpPr txBox="1"/>
          <p:nvPr/>
        </p:nvSpPr>
        <p:spPr>
          <a:xfrm>
            <a:off x="9065422" y="6182013"/>
            <a:ext cx="1841402" cy="338554"/>
          </a:xfrm>
          <a:prstGeom prst="rect">
            <a:avLst/>
          </a:prstGeom>
          <a:noFill/>
        </p:spPr>
        <p:txBody>
          <a:bodyPr wrap="none" rtlCol="0">
            <a:spAutoFit/>
          </a:bodyPr>
          <a:lstStyle/>
          <a:p>
            <a:r>
              <a:rPr lang="en-US" altLang="zh-CN" sz="1600" dirty="0" smtClean="0"/>
              <a:t>www.cbioportal.org</a:t>
            </a:r>
            <a:endParaRPr lang="zh-CN" altLang="en-US" sz="1600" dirty="0"/>
          </a:p>
        </p:txBody>
      </p:sp>
      <p:sp>
        <p:nvSpPr>
          <p:cNvPr id="13" name="Rectangle 12"/>
          <p:cNvSpPr/>
          <p:nvPr/>
        </p:nvSpPr>
        <p:spPr>
          <a:xfrm>
            <a:off x="8129016" y="1728216"/>
            <a:ext cx="392895" cy="1545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rot="16200000">
            <a:off x="7432593" y="2784971"/>
            <a:ext cx="2224583" cy="338554"/>
          </a:xfrm>
          <a:prstGeom prst="rect">
            <a:avLst/>
          </a:prstGeom>
          <a:noFill/>
        </p:spPr>
        <p:txBody>
          <a:bodyPr wrap="none" rtlCol="0">
            <a:spAutoFit/>
          </a:bodyPr>
          <a:lstStyle/>
          <a:p>
            <a:r>
              <a:rPr lang="en-US" altLang="zh-CN" sz="1600" i="1" dirty="0" smtClean="0"/>
              <a:t>APC</a:t>
            </a:r>
            <a:r>
              <a:rPr lang="en-US" altLang="zh-CN" sz="1600" dirty="0" smtClean="0"/>
              <a:t> mutation frequency</a:t>
            </a:r>
            <a:endParaRPr lang="zh-CN" altLang="en-US" sz="1600" dirty="0"/>
          </a:p>
        </p:txBody>
      </p:sp>
      <p:graphicFrame>
        <p:nvGraphicFramePr>
          <p:cNvPr id="15" name="Object 14"/>
          <p:cNvGraphicFramePr>
            <a:graphicFrameLocks noChangeAspect="1"/>
          </p:cNvGraphicFramePr>
          <p:nvPr>
            <p:extLst>
              <p:ext uri="{D42A27DB-BD31-4B8C-83A1-F6EECF244321}">
                <p14:modId xmlns:p14="http://schemas.microsoft.com/office/powerpoint/2010/main" val="1719473920"/>
              </p:ext>
            </p:extLst>
          </p:nvPr>
        </p:nvGraphicFramePr>
        <p:xfrm>
          <a:off x="788340" y="2644057"/>
          <a:ext cx="6700874" cy="2425816"/>
        </p:xfrm>
        <a:graphic>
          <a:graphicData uri="http://schemas.openxmlformats.org/presentationml/2006/ole">
            <mc:AlternateContent xmlns:mc="http://schemas.openxmlformats.org/markup-compatibility/2006">
              <mc:Choice xmlns:v="urn:schemas-microsoft-com:vml" Requires="v">
                <p:oleObj spid="_x0000_s1318" r:id="rId6" imgW="9612360" imgH="3479040" progId="">
                  <p:embed/>
                </p:oleObj>
              </mc:Choice>
              <mc:Fallback>
                <p:oleObj r:id="rId6" imgW="9612360" imgH="3479040" progId="">
                  <p:embed/>
                  <p:pic>
                    <p:nvPicPr>
                      <p:cNvPr id="0" name=""/>
                      <p:cNvPicPr/>
                      <p:nvPr/>
                    </p:nvPicPr>
                    <p:blipFill>
                      <a:blip r:embed="rId7"/>
                      <a:stretch>
                        <a:fillRect/>
                      </a:stretch>
                    </p:blipFill>
                    <p:spPr>
                      <a:xfrm>
                        <a:off x="788340" y="2644057"/>
                        <a:ext cx="6700874" cy="2425816"/>
                      </a:xfrm>
                      <a:prstGeom prst="rect">
                        <a:avLst/>
                      </a:prstGeom>
                    </p:spPr>
                  </p:pic>
                </p:oleObj>
              </mc:Fallback>
            </mc:AlternateContent>
          </a:graphicData>
        </a:graphic>
      </p:graphicFrame>
      <p:sp>
        <p:nvSpPr>
          <p:cNvPr id="16" name="TextBox 15"/>
          <p:cNvSpPr txBox="1"/>
          <p:nvPr/>
        </p:nvSpPr>
        <p:spPr>
          <a:xfrm>
            <a:off x="1087737" y="5438560"/>
            <a:ext cx="4773038" cy="369332"/>
          </a:xfrm>
          <a:prstGeom prst="rect">
            <a:avLst/>
          </a:prstGeom>
          <a:noFill/>
        </p:spPr>
        <p:txBody>
          <a:bodyPr wrap="none" rtlCol="0">
            <a:spAutoFit/>
          </a:bodyPr>
          <a:lstStyle/>
          <a:p>
            <a:r>
              <a:rPr lang="en-US" altLang="zh-CN" dirty="0" smtClean="0"/>
              <a:t>Most </a:t>
            </a:r>
            <a:r>
              <a:rPr lang="en-US" altLang="zh-CN" i="1" dirty="0" smtClean="0"/>
              <a:t>APC</a:t>
            </a:r>
            <a:r>
              <a:rPr lang="en-US" altLang="zh-CN" dirty="0" smtClean="0"/>
              <a:t> mutation are </a:t>
            </a:r>
            <a:r>
              <a:rPr lang="en-US" altLang="zh-CN" dirty="0" smtClean="0">
                <a:solidFill>
                  <a:srgbClr val="FF0000"/>
                </a:solidFill>
              </a:rPr>
              <a:t>loss of function mutation</a:t>
            </a:r>
            <a:endParaRPr lang="zh-CN" altLang="en-US" dirty="0">
              <a:solidFill>
                <a:srgbClr val="FF0000"/>
              </a:solidFill>
            </a:endParaRPr>
          </a:p>
        </p:txBody>
      </p:sp>
    </p:spTree>
    <p:extLst>
      <p:ext uri="{BB962C8B-B14F-4D97-AF65-F5344CB8AC3E}">
        <p14:creationId xmlns:p14="http://schemas.microsoft.com/office/powerpoint/2010/main" val="40207856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2238" y="1276301"/>
            <a:ext cx="4949304" cy="369332"/>
          </a:xfrm>
          <a:prstGeom prst="rect">
            <a:avLst/>
          </a:prstGeom>
          <a:noFill/>
        </p:spPr>
        <p:txBody>
          <a:bodyPr wrap="none" rtlCol="0">
            <a:spAutoFit/>
          </a:bodyPr>
          <a:lstStyle/>
          <a:p>
            <a:r>
              <a:rPr lang="en-US" altLang="zh-CN" dirty="0" smtClean="0"/>
              <a:t>2, </a:t>
            </a:r>
            <a:r>
              <a:rPr lang="en-US" altLang="zh-CN" dirty="0" smtClean="0">
                <a:latin typeface="Symbol" panose="05050102010706020507" pitchFamily="18" charset="2"/>
              </a:rPr>
              <a:t>b</a:t>
            </a:r>
            <a:r>
              <a:rPr lang="en-US" altLang="zh-CN" dirty="0" smtClean="0"/>
              <a:t>-catenin mutation in liver, uterine(</a:t>
            </a:r>
            <a:r>
              <a:rPr lang="zh-CN" altLang="en-US" dirty="0"/>
              <a:t>子宫</a:t>
            </a:r>
            <a:r>
              <a:rPr lang="en-US" altLang="zh-CN" dirty="0" smtClean="0"/>
              <a:t>) cancer</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061898048"/>
              </p:ext>
            </p:extLst>
          </p:nvPr>
        </p:nvGraphicFramePr>
        <p:xfrm>
          <a:off x="6511290" y="214376"/>
          <a:ext cx="3839718" cy="5586413"/>
        </p:xfrm>
        <a:graphic>
          <a:graphicData uri="http://schemas.openxmlformats.org/presentationml/2006/ole">
            <mc:AlternateContent xmlns:mc="http://schemas.openxmlformats.org/markup-compatibility/2006">
              <mc:Choice xmlns:v="urn:schemas-microsoft-com:vml" Requires="v">
                <p:oleObj spid="_x0000_s2339" r:id="rId3" imgW="2552040" imgH="5587200" progId="">
                  <p:embed/>
                </p:oleObj>
              </mc:Choice>
              <mc:Fallback>
                <p:oleObj r:id="rId3" imgW="2552040" imgH="5587200" progId="">
                  <p:embed/>
                  <p:pic>
                    <p:nvPicPr>
                      <p:cNvPr id="0" name=""/>
                      <p:cNvPicPr/>
                      <p:nvPr/>
                    </p:nvPicPr>
                    <p:blipFill>
                      <a:blip r:embed="rId4"/>
                      <a:stretch>
                        <a:fillRect/>
                      </a:stretch>
                    </p:blipFill>
                    <p:spPr>
                      <a:xfrm>
                        <a:off x="6511290" y="214376"/>
                        <a:ext cx="3839718" cy="5586413"/>
                      </a:xfrm>
                      <a:prstGeom prst="rect">
                        <a:avLst/>
                      </a:prstGeom>
                    </p:spPr>
                  </p:pic>
                </p:oleObj>
              </mc:Fallback>
            </mc:AlternateContent>
          </a:graphicData>
        </a:graphic>
      </p:graphicFrame>
      <p:sp>
        <p:nvSpPr>
          <p:cNvPr id="4" name="Rectangle 3"/>
          <p:cNvSpPr/>
          <p:nvPr/>
        </p:nvSpPr>
        <p:spPr>
          <a:xfrm rot="2388043">
            <a:off x="9886063" y="6091237"/>
            <a:ext cx="1569720" cy="307777"/>
          </a:xfrm>
          <a:prstGeom prst="rect">
            <a:avLst/>
          </a:prstGeom>
        </p:spPr>
        <p:txBody>
          <a:bodyPr wrap="square">
            <a:spAutoFit/>
          </a:bodyPr>
          <a:lstStyle/>
          <a:p>
            <a:r>
              <a:rPr lang="en-US" altLang="zh-CN" sz="1400" dirty="0" smtClean="0"/>
              <a:t>Liver </a:t>
            </a:r>
            <a:r>
              <a:rPr lang="en-US" altLang="zh-CN" sz="1400" dirty="0"/>
              <a:t>(TCGA)</a:t>
            </a:r>
            <a:endParaRPr lang="zh-CN" altLang="en-US" sz="1400" dirty="0"/>
          </a:p>
        </p:txBody>
      </p:sp>
      <p:sp>
        <p:nvSpPr>
          <p:cNvPr id="5" name="Rectangle 4"/>
          <p:cNvSpPr/>
          <p:nvPr/>
        </p:nvSpPr>
        <p:spPr>
          <a:xfrm rot="2388043">
            <a:off x="8285429" y="6161793"/>
            <a:ext cx="1593578" cy="307777"/>
          </a:xfrm>
          <a:prstGeom prst="rect">
            <a:avLst/>
          </a:prstGeom>
        </p:spPr>
        <p:txBody>
          <a:bodyPr wrap="none">
            <a:spAutoFit/>
          </a:bodyPr>
          <a:lstStyle/>
          <a:p>
            <a:r>
              <a:rPr lang="en-US" altLang="zh-CN" sz="1400" dirty="0"/>
              <a:t>Liver (</a:t>
            </a:r>
            <a:r>
              <a:rPr lang="en-US" altLang="zh-CN" sz="1400" dirty="0" err="1"/>
              <a:t>Inserm</a:t>
            </a:r>
            <a:r>
              <a:rPr lang="en-US" altLang="zh-CN" sz="1400" dirty="0"/>
              <a:t> 2014)</a:t>
            </a:r>
            <a:endParaRPr lang="zh-CN" altLang="en-US" sz="1400" dirty="0"/>
          </a:p>
        </p:txBody>
      </p:sp>
      <p:sp>
        <p:nvSpPr>
          <p:cNvPr id="6" name="Rectangle 5"/>
          <p:cNvSpPr/>
          <p:nvPr/>
        </p:nvSpPr>
        <p:spPr>
          <a:xfrm rot="2388043">
            <a:off x="8879462" y="6062566"/>
            <a:ext cx="1283557" cy="307777"/>
          </a:xfrm>
          <a:prstGeom prst="rect">
            <a:avLst/>
          </a:prstGeom>
        </p:spPr>
        <p:txBody>
          <a:bodyPr wrap="none">
            <a:spAutoFit/>
          </a:bodyPr>
          <a:lstStyle/>
          <a:p>
            <a:r>
              <a:rPr lang="en-US" altLang="zh-CN" sz="1400" dirty="0"/>
              <a:t>Uterine (TCGA)</a:t>
            </a:r>
            <a:endParaRPr lang="zh-CN" altLang="en-US" sz="1400" dirty="0"/>
          </a:p>
        </p:txBody>
      </p:sp>
      <p:sp>
        <p:nvSpPr>
          <p:cNvPr id="7" name="Rectangle 6"/>
          <p:cNvSpPr/>
          <p:nvPr/>
        </p:nvSpPr>
        <p:spPr>
          <a:xfrm rot="2388043">
            <a:off x="9309130" y="6119255"/>
            <a:ext cx="1607363" cy="307777"/>
          </a:xfrm>
          <a:prstGeom prst="rect">
            <a:avLst/>
          </a:prstGeom>
        </p:spPr>
        <p:txBody>
          <a:bodyPr wrap="none">
            <a:spAutoFit/>
          </a:bodyPr>
          <a:lstStyle/>
          <a:p>
            <a:r>
              <a:rPr lang="en-US" altLang="zh-CN" sz="1400" dirty="0"/>
              <a:t>Uterine (TCGA pub)</a:t>
            </a:r>
            <a:endParaRPr lang="zh-CN" altLang="en-US" sz="1400" dirty="0"/>
          </a:p>
        </p:txBody>
      </p:sp>
      <p:sp>
        <p:nvSpPr>
          <p:cNvPr id="8" name="Rectangle 7"/>
          <p:cNvSpPr/>
          <p:nvPr/>
        </p:nvSpPr>
        <p:spPr>
          <a:xfrm>
            <a:off x="6935575" y="1302020"/>
            <a:ext cx="392895" cy="1916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rot="16200000">
            <a:off x="6014570" y="2318627"/>
            <a:ext cx="2573461" cy="338554"/>
          </a:xfrm>
          <a:prstGeom prst="rect">
            <a:avLst/>
          </a:prstGeom>
          <a:noFill/>
        </p:spPr>
        <p:txBody>
          <a:bodyPr wrap="none" rtlCol="0">
            <a:spAutoFit/>
          </a:bodyPr>
          <a:lstStyle/>
          <a:p>
            <a:r>
              <a:rPr lang="en-US" altLang="zh-CN" sz="1600" i="1" dirty="0" smtClean="0"/>
              <a:t>CTNNB1</a:t>
            </a:r>
            <a:r>
              <a:rPr lang="en-US" altLang="zh-CN" sz="1600" dirty="0" smtClean="0"/>
              <a:t> mutation frequency</a:t>
            </a:r>
            <a:endParaRPr lang="zh-CN" altLang="en-US" sz="1600" dirty="0"/>
          </a:p>
        </p:txBody>
      </p:sp>
      <p:graphicFrame>
        <p:nvGraphicFramePr>
          <p:cNvPr id="10" name="Object 9"/>
          <p:cNvGraphicFramePr>
            <a:graphicFrameLocks noChangeAspect="1"/>
          </p:cNvGraphicFramePr>
          <p:nvPr>
            <p:extLst>
              <p:ext uri="{D42A27DB-BD31-4B8C-83A1-F6EECF244321}">
                <p14:modId xmlns:p14="http://schemas.microsoft.com/office/powerpoint/2010/main" val="2187716225"/>
              </p:ext>
            </p:extLst>
          </p:nvPr>
        </p:nvGraphicFramePr>
        <p:xfrm>
          <a:off x="777855" y="2634406"/>
          <a:ext cx="5733435" cy="1859807"/>
        </p:xfrm>
        <a:graphic>
          <a:graphicData uri="http://schemas.openxmlformats.org/presentationml/2006/ole">
            <mc:AlternateContent xmlns:mc="http://schemas.openxmlformats.org/markup-compatibility/2006">
              <mc:Choice xmlns:v="urn:schemas-microsoft-com:vml" Requires="v">
                <p:oleObj spid="_x0000_s2340" r:id="rId5" imgW="9396720" imgH="3047400" progId="">
                  <p:embed/>
                </p:oleObj>
              </mc:Choice>
              <mc:Fallback>
                <p:oleObj r:id="rId5" imgW="9396720" imgH="3047400" progId="">
                  <p:embed/>
                  <p:pic>
                    <p:nvPicPr>
                      <p:cNvPr id="0" name=""/>
                      <p:cNvPicPr/>
                      <p:nvPr/>
                    </p:nvPicPr>
                    <p:blipFill>
                      <a:blip r:embed="rId6"/>
                      <a:stretch>
                        <a:fillRect/>
                      </a:stretch>
                    </p:blipFill>
                    <p:spPr>
                      <a:xfrm>
                        <a:off x="777855" y="2634406"/>
                        <a:ext cx="5733435" cy="1859807"/>
                      </a:xfrm>
                      <a:prstGeom prst="rect">
                        <a:avLst/>
                      </a:prstGeom>
                    </p:spPr>
                  </p:pic>
                </p:oleObj>
              </mc:Fallback>
            </mc:AlternateContent>
          </a:graphicData>
        </a:graphic>
      </p:graphicFrame>
      <p:sp>
        <p:nvSpPr>
          <p:cNvPr id="11" name="TextBox 10"/>
          <p:cNvSpPr txBox="1"/>
          <p:nvPr/>
        </p:nvSpPr>
        <p:spPr>
          <a:xfrm>
            <a:off x="777855" y="5054512"/>
            <a:ext cx="4658070" cy="369332"/>
          </a:xfrm>
          <a:prstGeom prst="rect">
            <a:avLst/>
          </a:prstGeom>
          <a:noFill/>
        </p:spPr>
        <p:txBody>
          <a:bodyPr wrap="none" rtlCol="0">
            <a:spAutoFit/>
          </a:bodyPr>
          <a:lstStyle/>
          <a:p>
            <a:r>
              <a:rPr lang="en-US" altLang="zh-CN" dirty="0" smtClean="0"/>
              <a:t>Most </a:t>
            </a:r>
            <a:r>
              <a:rPr lang="en-US" altLang="zh-CN" i="1" dirty="0" smtClean="0"/>
              <a:t>CTNNB1</a:t>
            </a:r>
            <a:r>
              <a:rPr lang="en-US" altLang="zh-CN" dirty="0" smtClean="0"/>
              <a:t> mutation are </a:t>
            </a:r>
            <a:r>
              <a:rPr lang="en-US" altLang="zh-CN" dirty="0" smtClean="0">
                <a:solidFill>
                  <a:srgbClr val="FF0000"/>
                </a:solidFill>
              </a:rPr>
              <a:t>activation mutation</a:t>
            </a:r>
            <a:endParaRPr lang="zh-CN" altLang="en-US" dirty="0">
              <a:solidFill>
                <a:srgbClr val="FF0000"/>
              </a:solidFill>
            </a:endParaRPr>
          </a:p>
        </p:txBody>
      </p:sp>
      <p:sp>
        <p:nvSpPr>
          <p:cNvPr id="12" name="Right Arrow 11"/>
          <p:cNvSpPr/>
          <p:nvPr/>
        </p:nvSpPr>
        <p:spPr>
          <a:xfrm rot="10800000">
            <a:off x="1664208" y="3154680"/>
            <a:ext cx="521208" cy="146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531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0077" y="2451268"/>
            <a:ext cx="10547627" cy="1938992"/>
          </a:xfrm>
          <a:prstGeom prst="rect">
            <a:avLst/>
          </a:prstGeom>
        </p:spPr>
        <p:txBody>
          <a:bodyPr wrap="square">
            <a:spAutoFit/>
          </a:bodyPr>
          <a:lstStyle/>
          <a:p>
            <a:pPr>
              <a:lnSpc>
                <a:spcPct val="150000"/>
              </a:lnSpc>
            </a:pPr>
            <a:r>
              <a:rPr lang="en-US" altLang="zh-CN" sz="2000" dirty="0">
                <a:solidFill>
                  <a:srgbClr val="000000"/>
                </a:solidFill>
                <a:latin typeface="UtopiaStd-Regular"/>
              </a:rPr>
              <a:t>Within an hour after the immediate early mRNAs appear, a second wave of gene </a:t>
            </a:r>
            <a:r>
              <a:rPr lang="en-US" altLang="zh-CN" sz="2000" dirty="0" smtClean="0">
                <a:solidFill>
                  <a:srgbClr val="000000"/>
                </a:solidFill>
                <a:latin typeface="UtopiaStd-Regular"/>
              </a:rPr>
              <a:t>induction was </a:t>
            </a:r>
            <a:r>
              <a:rPr lang="en-US" altLang="zh-CN" sz="2000" dirty="0">
                <a:solidFill>
                  <a:srgbClr val="000000"/>
                </a:solidFill>
                <a:latin typeface="UtopiaStd-Regular"/>
              </a:rPr>
              <a:t>found to occur. Significantly, the induction of these </a:t>
            </a:r>
            <a:r>
              <a:rPr lang="en-US" altLang="zh-CN" sz="2000" b="1" dirty="0">
                <a:solidFill>
                  <a:srgbClr val="000000"/>
                </a:solidFill>
                <a:latin typeface="UtopiaStd-Bold"/>
              </a:rPr>
              <a:t>delayed early genes </a:t>
            </a:r>
            <a:r>
              <a:rPr lang="en-US" altLang="zh-CN" sz="2000" dirty="0" smtClean="0">
                <a:solidFill>
                  <a:srgbClr val="000000"/>
                </a:solidFill>
                <a:latin typeface="UtopiaStd-Regular"/>
              </a:rPr>
              <a:t>was largely </a:t>
            </a:r>
            <a:r>
              <a:rPr lang="en-US" altLang="zh-CN" sz="2000" dirty="0">
                <a:solidFill>
                  <a:srgbClr val="000000"/>
                </a:solidFill>
                <a:latin typeface="UtopiaStd-Regular"/>
              </a:rPr>
              <a:t>blocked by the presence of </a:t>
            </a:r>
            <a:r>
              <a:rPr lang="en-US" altLang="zh-CN" sz="2000" dirty="0" err="1" smtClean="0">
                <a:solidFill>
                  <a:srgbClr val="000000"/>
                </a:solidFill>
                <a:latin typeface="UtopiaStd-Regular"/>
              </a:rPr>
              <a:t>cycloheximide</a:t>
            </a:r>
            <a:r>
              <a:rPr lang="en-US" altLang="zh-CN" sz="2000" dirty="0" smtClean="0">
                <a:solidFill>
                  <a:srgbClr val="000000"/>
                </a:solidFill>
                <a:latin typeface="UtopiaStd-Regular"/>
              </a:rPr>
              <a:t> (</a:t>
            </a:r>
            <a:r>
              <a:rPr lang="zh-CN" altLang="en-US" sz="2000" dirty="0">
                <a:solidFill>
                  <a:srgbClr val="000000"/>
                </a:solidFill>
                <a:latin typeface="UtopiaStd-Regular"/>
              </a:rPr>
              <a:t>放线菌酮</a:t>
            </a:r>
            <a:r>
              <a:rPr lang="en-US" altLang="zh-CN" sz="2000" dirty="0" smtClean="0">
                <a:solidFill>
                  <a:srgbClr val="000000"/>
                </a:solidFill>
                <a:latin typeface="UtopiaStd-Regular"/>
              </a:rPr>
              <a:t>), </a:t>
            </a:r>
            <a:r>
              <a:rPr lang="en-US" altLang="zh-CN" sz="2000" dirty="0">
                <a:solidFill>
                  <a:srgbClr val="000000"/>
                </a:solidFill>
                <a:latin typeface="UtopiaStd-Regular"/>
              </a:rPr>
              <a:t>indicating that their expression </a:t>
            </a:r>
            <a:r>
              <a:rPr lang="en-US" altLang="zh-CN" sz="2000" dirty="0" smtClean="0">
                <a:solidFill>
                  <a:srgbClr val="000000"/>
                </a:solidFill>
                <a:latin typeface="UtopiaStd-Regular"/>
              </a:rPr>
              <a:t>did indeed </a:t>
            </a:r>
            <a:r>
              <a:rPr lang="en-US" altLang="zh-CN" sz="2000" dirty="0">
                <a:solidFill>
                  <a:srgbClr val="000000"/>
                </a:solidFill>
                <a:latin typeface="UtopiaStd-Regular"/>
              </a:rPr>
              <a:t>depend on </a:t>
            </a:r>
            <a:r>
              <a:rPr lang="en-US" altLang="zh-CN" sz="2000" i="1" dirty="0">
                <a:solidFill>
                  <a:srgbClr val="000000"/>
                </a:solidFill>
                <a:latin typeface="UtopiaStd-Italic"/>
              </a:rPr>
              <a:t>de novo </a:t>
            </a:r>
            <a:r>
              <a:rPr lang="en-US" altLang="zh-CN" sz="2000" dirty="0">
                <a:solidFill>
                  <a:srgbClr val="000000"/>
                </a:solidFill>
                <a:latin typeface="UtopiaStd-Regular"/>
              </a:rPr>
              <a:t>protein synthesis (</a:t>
            </a:r>
            <a:r>
              <a:rPr lang="en-US" altLang="zh-CN" sz="2000" dirty="0">
                <a:solidFill>
                  <a:srgbClr val="1271FF"/>
                </a:solidFill>
                <a:latin typeface="UtopiaStd-Semibold"/>
              </a:rPr>
              <a:t>Figure 6.3</a:t>
            </a:r>
            <a:r>
              <a:rPr lang="en-US" altLang="zh-CN" sz="2000" dirty="0">
                <a:solidFill>
                  <a:srgbClr val="000000"/>
                </a:solidFill>
                <a:latin typeface="UtopiaStd-Regular"/>
              </a:rPr>
              <a:t>). </a:t>
            </a:r>
            <a:endParaRPr lang="zh-CN" altLang="en-US" sz="2000" dirty="0"/>
          </a:p>
        </p:txBody>
      </p:sp>
      <p:sp>
        <p:nvSpPr>
          <p:cNvPr id="3" name="Rectangle 2"/>
          <p:cNvSpPr/>
          <p:nvPr/>
        </p:nvSpPr>
        <p:spPr>
          <a:xfrm>
            <a:off x="2664673" y="626182"/>
            <a:ext cx="6162264" cy="523220"/>
          </a:xfrm>
          <a:prstGeom prst="rect">
            <a:avLst/>
          </a:prstGeom>
        </p:spPr>
        <p:txBody>
          <a:bodyPr wrap="none">
            <a:spAutoFit/>
          </a:bodyPr>
          <a:lstStyle/>
          <a:p>
            <a:r>
              <a:rPr lang="en-US" altLang="zh-CN" sz="2800" b="1" dirty="0">
                <a:solidFill>
                  <a:srgbClr val="000000"/>
                </a:solidFill>
                <a:latin typeface="FrutigerLTStd-Bold"/>
              </a:rPr>
              <a:t>Immediate vs. delayed early genes</a:t>
            </a:r>
            <a:endParaRPr lang="zh-CN" altLang="en-US" sz="2800" dirty="0"/>
          </a:p>
        </p:txBody>
      </p:sp>
    </p:spTree>
    <p:extLst>
      <p:ext uri="{BB962C8B-B14F-4D97-AF65-F5344CB8AC3E}">
        <p14:creationId xmlns:p14="http://schemas.microsoft.com/office/powerpoint/2010/main" val="2780223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36904" y="717911"/>
            <a:ext cx="9579864"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6.11 G-protein–coupled receptors can also drive normal </a:t>
            </a:r>
            <a:r>
              <a:rPr lang="en-US" altLang="zh-CN" sz="2800" dirty="0" smtClean="0">
                <a:solidFill>
                  <a:srgbClr val="1271FF"/>
                </a:solidFill>
                <a:latin typeface="ACaslonPro-Regular"/>
              </a:rPr>
              <a:t>and neoplastic </a:t>
            </a:r>
            <a:r>
              <a:rPr lang="en-US" altLang="zh-CN" sz="2800" dirty="0">
                <a:solidFill>
                  <a:srgbClr val="1271FF"/>
                </a:solidFill>
                <a:latin typeface="ACaslonPro-Regular"/>
              </a:rPr>
              <a:t>proliferation</a:t>
            </a:r>
            <a:endParaRPr lang="zh-CN" altLang="en-US" sz="2800" dirty="0"/>
          </a:p>
        </p:txBody>
      </p:sp>
      <p:sp>
        <p:nvSpPr>
          <p:cNvPr id="2" name="Rectangle 1"/>
          <p:cNvSpPr/>
          <p:nvPr/>
        </p:nvSpPr>
        <p:spPr>
          <a:xfrm>
            <a:off x="630936" y="3226034"/>
            <a:ext cx="10753344" cy="1692771"/>
          </a:xfrm>
          <a:prstGeom prst="rect">
            <a:avLst/>
          </a:prstGeom>
        </p:spPr>
        <p:txBody>
          <a:bodyPr wrap="square">
            <a:spAutoFit/>
          </a:bodyPr>
          <a:lstStyle/>
          <a:p>
            <a:r>
              <a:rPr lang="en-US" altLang="zh-CN" sz="2000" u="sng" dirty="0">
                <a:solidFill>
                  <a:srgbClr val="FF0000"/>
                </a:solidFill>
                <a:latin typeface="UtopiaStd-Regular"/>
              </a:rPr>
              <a:t>G-protein–coupled receptors (</a:t>
            </a:r>
            <a:r>
              <a:rPr lang="en-US" altLang="zh-CN" sz="2000" u="sng" dirty="0" smtClean="0">
                <a:solidFill>
                  <a:srgbClr val="FF0000"/>
                </a:solidFill>
                <a:latin typeface="UtopiaStd-Regular"/>
              </a:rPr>
              <a:t>GPCRs) </a:t>
            </a:r>
            <a:r>
              <a:rPr lang="en-US" altLang="zh-CN" sz="2000" dirty="0" smtClean="0">
                <a:latin typeface="UtopiaStd-Regular"/>
              </a:rPr>
              <a:t>are </a:t>
            </a:r>
            <a:r>
              <a:rPr lang="en-US" altLang="zh-CN" sz="2000" dirty="0">
                <a:latin typeface="UtopiaStd-Regular"/>
              </a:rPr>
              <a:t>transmembrane proteins that weave their way back and forth through the </a:t>
            </a:r>
            <a:r>
              <a:rPr lang="en-US" altLang="zh-CN" sz="2000" dirty="0" smtClean="0">
                <a:latin typeface="UtopiaStd-Regular"/>
              </a:rPr>
              <a:t>plasma membrane </a:t>
            </a:r>
            <a:r>
              <a:rPr lang="en-US" altLang="zh-CN" sz="2000" dirty="0">
                <a:solidFill>
                  <a:srgbClr val="FF0000"/>
                </a:solidFill>
                <a:latin typeface="UtopiaStd-Regular"/>
              </a:rPr>
              <a:t>seven</a:t>
            </a:r>
            <a:r>
              <a:rPr lang="en-US" altLang="zh-CN" sz="2000" dirty="0">
                <a:latin typeface="UtopiaStd-Regular"/>
              </a:rPr>
              <a:t> times. Upon binding their extracellular ligands, each of these “</a:t>
            </a:r>
            <a:r>
              <a:rPr lang="en-US" altLang="zh-CN" sz="2000" dirty="0" smtClean="0">
                <a:latin typeface="UtopiaStd-Regular"/>
              </a:rPr>
              <a:t>serpentine” receptors </a:t>
            </a:r>
            <a:r>
              <a:rPr lang="en-US" altLang="zh-CN" sz="2000" dirty="0">
                <a:latin typeface="UtopiaStd-Regular"/>
              </a:rPr>
              <a:t>activates one or more types of cytoplasmic </a:t>
            </a:r>
            <a:r>
              <a:rPr lang="en-US" altLang="zh-CN" sz="2000" dirty="0" err="1">
                <a:solidFill>
                  <a:srgbClr val="FF0000"/>
                </a:solidFill>
                <a:latin typeface="UtopiaStd-Regular"/>
              </a:rPr>
              <a:t>heterotrimeric</a:t>
            </a:r>
            <a:r>
              <a:rPr lang="en-US" altLang="zh-CN" sz="2000" dirty="0">
                <a:solidFill>
                  <a:srgbClr val="FF0000"/>
                </a:solidFill>
                <a:latin typeface="UtopiaStd-Regular"/>
              </a:rPr>
              <a:t> </a:t>
            </a:r>
            <a:r>
              <a:rPr lang="en-US" altLang="zh-CN" sz="2000" dirty="0" smtClean="0">
                <a:solidFill>
                  <a:srgbClr val="FF0000"/>
                </a:solidFill>
                <a:latin typeface="UtopiaStd-Regular"/>
              </a:rPr>
              <a:t>G-protein</a:t>
            </a:r>
            <a:r>
              <a:rPr lang="en-US" altLang="zh-CN" sz="2000" dirty="0" smtClean="0">
                <a:latin typeface="UtopiaStd-Regular"/>
              </a:rPr>
              <a:t>, so </a:t>
            </a:r>
            <a:r>
              <a:rPr lang="en-US" altLang="zh-CN" sz="2000" dirty="0">
                <a:latin typeface="UtopiaStd-Regular"/>
              </a:rPr>
              <a:t>named because of its three distinct subunits (</a:t>
            </a:r>
            <a:r>
              <a:rPr lang="en-US" altLang="zh-CN" sz="2000" dirty="0">
                <a:solidFill>
                  <a:srgbClr val="FF0000"/>
                </a:solidFill>
                <a:latin typeface="UtopiaStd-Regular"/>
              </a:rPr>
              <a:t>G</a:t>
            </a:r>
            <a:r>
              <a:rPr lang="en-US" altLang="zh-CN" sz="2400" dirty="0">
                <a:solidFill>
                  <a:srgbClr val="FF0000"/>
                </a:solidFill>
                <a:latin typeface="TimesNewRomanPSMT"/>
              </a:rPr>
              <a:t>α</a:t>
            </a:r>
            <a:r>
              <a:rPr lang="en-US" altLang="zh-CN" sz="2000" dirty="0">
                <a:solidFill>
                  <a:srgbClr val="FF0000"/>
                </a:solidFill>
                <a:latin typeface="UtopiaStd-Regular"/>
              </a:rPr>
              <a:t>, G</a:t>
            </a:r>
            <a:r>
              <a:rPr lang="en-US" altLang="zh-CN" sz="2400" dirty="0">
                <a:solidFill>
                  <a:srgbClr val="FF0000"/>
                </a:solidFill>
                <a:latin typeface="TimesNewRomanPSMT"/>
              </a:rPr>
              <a:t>β</a:t>
            </a:r>
            <a:r>
              <a:rPr lang="en-US" altLang="zh-CN" sz="2000" dirty="0">
                <a:solidFill>
                  <a:srgbClr val="FF0000"/>
                </a:solidFill>
                <a:latin typeface="UtopiaStd-Regular"/>
              </a:rPr>
              <a:t>, and </a:t>
            </a:r>
            <a:r>
              <a:rPr lang="en-US" altLang="zh-CN" sz="2000" dirty="0" err="1">
                <a:solidFill>
                  <a:srgbClr val="FF0000"/>
                </a:solidFill>
                <a:latin typeface="UtopiaStd-Regular"/>
              </a:rPr>
              <a:t>G</a:t>
            </a:r>
            <a:r>
              <a:rPr lang="en-US" altLang="zh-CN" sz="2400" dirty="0" err="1">
                <a:solidFill>
                  <a:srgbClr val="FF0000"/>
                </a:solidFill>
                <a:latin typeface="TimesNewRomanPSMT"/>
              </a:rPr>
              <a:t>γ</a:t>
            </a:r>
            <a:r>
              <a:rPr lang="en-US" altLang="zh-CN" sz="2000" dirty="0">
                <a:latin typeface="UtopiaStd-Regular"/>
              </a:rPr>
              <a:t>), the first </a:t>
            </a:r>
            <a:r>
              <a:rPr lang="en-US" altLang="zh-CN" sz="2000" dirty="0" smtClean="0">
                <a:latin typeface="UtopiaStd-Regular"/>
              </a:rPr>
              <a:t>of which </a:t>
            </a:r>
            <a:r>
              <a:rPr lang="en-US" altLang="zh-CN" sz="2000" dirty="0">
                <a:latin typeface="UtopiaStd-Regular"/>
              </a:rPr>
              <a:t>binds either GDP or GTP.</a:t>
            </a:r>
            <a:endParaRPr lang="zh-CN" altLang="en-US" sz="2000" dirty="0"/>
          </a:p>
        </p:txBody>
      </p:sp>
    </p:spTree>
    <p:extLst>
      <p:ext uri="{BB962C8B-B14F-4D97-AF65-F5344CB8AC3E}">
        <p14:creationId xmlns:p14="http://schemas.microsoft.com/office/powerpoint/2010/main" val="1887957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figure_06_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88" y="1119527"/>
            <a:ext cx="6477766" cy="5436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852928" y="280659"/>
            <a:ext cx="7347204" cy="461665"/>
          </a:xfrm>
          <a:prstGeom prst="rect">
            <a:avLst/>
          </a:prstGeom>
        </p:spPr>
        <p:txBody>
          <a:bodyPr wrap="square">
            <a:spAutoFit/>
          </a:bodyPr>
          <a:lstStyle/>
          <a:p>
            <a:r>
              <a:rPr lang="en-US" altLang="zh-CN" sz="2400" b="1" dirty="0">
                <a:solidFill>
                  <a:srgbClr val="1271FF"/>
                </a:solidFill>
                <a:latin typeface="FrutigerLTStd-Bold"/>
              </a:rPr>
              <a:t>Figure 6.28 </a:t>
            </a:r>
            <a:r>
              <a:rPr lang="en-US" altLang="zh-CN" sz="2400" b="1" dirty="0" smtClean="0">
                <a:solidFill>
                  <a:srgbClr val="000000"/>
                </a:solidFill>
                <a:latin typeface="FrutigerLTStd-Bold"/>
              </a:rPr>
              <a:t>G-protein–coupled receptors</a:t>
            </a:r>
            <a:endParaRPr lang="zh-CN" altLang="en-US" sz="2400" dirty="0"/>
          </a:p>
        </p:txBody>
      </p:sp>
      <p:sp>
        <p:nvSpPr>
          <p:cNvPr id="3" name="Rectangle 2"/>
          <p:cNvSpPr/>
          <p:nvPr/>
        </p:nvSpPr>
        <p:spPr>
          <a:xfrm>
            <a:off x="6894576" y="1749386"/>
            <a:ext cx="5001768" cy="3785652"/>
          </a:xfrm>
          <a:prstGeom prst="rect">
            <a:avLst/>
          </a:prstGeom>
        </p:spPr>
        <p:txBody>
          <a:bodyPr wrap="square">
            <a:spAutoFit/>
          </a:bodyPr>
          <a:lstStyle/>
          <a:p>
            <a:r>
              <a:rPr lang="en-US" altLang="zh-CN" dirty="0">
                <a:latin typeface="FrutigerLTStd-Light"/>
              </a:rPr>
              <a:t>The </a:t>
            </a:r>
            <a:r>
              <a:rPr lang="en-US" altLang="zh-CN" dirty="0" smtClean="0">
                <a:latin typeface="FrutigerLTStd-Light"/>
              </a:rPr>
              <a:t>seven-membrane spanning receptors </a:t>
            </a:r>
            <a:r>
              <a:rPr lang="en-US" altLang="zh-CN" dirty="0">
                <a:latin typeface="FrutigerLTStd-Light"/>
              </a:rPr>
              <a:t>are able to activate </a:t>
            </a:r>
            <a:r>
              <a:rPr lang="en-US" altLang="zh-CN" dirty="0" smtClean="0">
                <a:latin typeface="FrutigerLTStd-Light"/>
              </a:rPr>
              <a:t>a variety </a:t>
            </a:r>
            <a:r>
              <a:rPr lang="en-US" altLang="zh-CN" dirty="0">
                <a:latin typeface="FrutigerLTStd-Light"/>
              </a:rPr>
              <a:t>of </a:t>
            </a:r>
            <a:r>
              <a:rPr lang="en-US" altLang="zh-CN" u="sng" dirty="0" err="1">
                <a:latin typeface="FrutigerLTStd-Light"/>
              </a:rPr>
              <a:t>heterotrimeric</a:t>
            </a:r>
            <a:r>
              <a:rPr lang="en-US" altLang="zh-CN" u="sng" dirty="0">
                <a:latin typeface="FrutigerLTStd-Light"/>
              </a:rPr>
              <a:t> G proteins </a:t>
            </a:r>
            <a:r>
              <a:rPr lang="en-US" altLang="zh-CN" u="sng" dirty="0" smtClean="0">
                <a:latin typeface="FrutigerLTStd-Light"/>
              </a:rPr>
              <a:t>that differ </a:t>
            </a:r>
            <a:r>
              <a:rPr lang="en-US" altLang="zh-CN" u="sng" dirty="0">
                <a:latin typeface="FrutigerLTStd-Light"/>
              </a:rPr>
              <a:t>largely in the identity of their </a:t>
            </a:r>
            <a:r>
              <a:rPr lang="en-US" altLang="zh-CN" u="sng" dirty="0" smtClean="0">
                <a:latin typeface="FrutigerLTStd-Light"/>
              </a:rPr>
              <a:t>G</a:t>
            </a:r>
            <a:r>
              <a:rPr lang="en-US" altLang="zh-CN" sz="2000" u="sng" dirty="0" smtClean="0">
                <a:latin typeface="TimesNewRomanPSMT"/>
              </a:rPr>
              <a:t>α </a:t>
            </a:r>
            <a:r>
              <a:rPr lang="en-US" altLang="zh-CN" u="sng" dirty="0" smtClean="0">
                <a:latin typeface="FrutigerLTStd-Light"/>
              </a:rPr>
              <a:t>subunits</a:t>
            </a:r>
            <a:r>
              <a:rPr lang="en-US" altLang="zh-CN" u="sng" dirty="0">
                <a:latin typeface="FrutigerLTStd-Light"/>
              </a:rPr>
              <a:t>. </a:t>
            </a:r>
            <a:r>
              <a:rPr lang="en-US" altLang="zh-CN" dirty="0">
                <a:latin typeface="FrutigerLTStd-Light"/>
              </a:rPr>
              <a:t>Once stimulated by a </a:t>
            </a:r>
            <a:r>
              <a:rPr lang="en-US" altLang="zh-CN" dirty="0" smtClean="0">
                <a:latin typeface="FrutigerLTStd-Light"/>
              </a:rPr>
              <a:t>GPCR, the </a:t>
            </a:r>
            <a:r>
              <a:rPr lang="en-US" altLang="zh-CN" dirty="0">
                <a:latin typeface="FrutigerLTStd-Light"/>
              </a:rPr>
              <a:t>G</a:t>
            </a:r>
            <a:r>
              <a:rPr lang="en-US" altLang="zh-CN" sz="2000" dirty="0">
                <a:latin typeface="TimesNewRomanPSMT"/>
              </a:rPr>
              <a:t>α </a:t>
            </a:r>
            <a:r>
              <a:rPr lang="en-US" altLang="zh-CN" dirty="0">
                <a:latin typeface="FrutigerLTStd-Light"/>
              </a:rPr>
              <a:t>subunit separates from G</a:t>
            </a:r>
            <a:r>
              <a:rPr lang="en-US" altLang="zh-CN" sz="2000" dirty="0">
                <a:latin typeface="TimesNewRomanPSMT"/>
              </a:rPr>
              <a:t>β </a:t>
            </a:r>
            <a:r>
              <a:rPr lang="en-US" altLang="zh-CN" dirty="0" smtClean="0">
                <a:latin typeface="FrutigerLTStd-Light"/>
              </a:rPr>
              <a:t>and </a:t>
            </a:r>
            <a:r>
              <a:rPr lang="en-US" altLang="zh-CN" dirty="0" err="1" smtClean="0">
                <a:latin typeface="FrutigerLTStd-Light"/>
              </a:rPr>
              <a:t>G</a:t>
            </a:r>
            <a:r>
              <a:rPr lang="en-US" altLang="zh-CN" sz="2000" dirty="0" err="1" smtClean="0">
                <a:latin typeface="TimesNewRomanPSMT"/>
              </a:rPr>
              <a:t>γ</a:t>
            </a:r>
            <a:r>
              <a:rPr lang="en-US" altLang="zh-CN" sz="2000" dirty="0" smtClean="0">
                <a:latin typeface="TimesNewRomanPSMT"/>
              </a:rPr>
              <a:t> </a:t>
            </a:r>
            <a:r>
              <a:rPr lang="en-US" altLang="zh-CN" dirty="0">
                <a:latin typeface="FrutigerLTStd-Light"/>
              </a:rPr>
              <a:t>and proceeds to activate or </a:t>
            </a:r>
            <a:r>
              <a:rPr lang="en-US" altLang="zh-CN" dirty="0" smtClean="0">
                <a:latin typeface="FrutigerLTStd-Light"/>
              </a:rPr>
              <a:t>inhibit a </a:t>
            </a:r>
            <a:r>
              <a:rPr lang="en-US" altLang="zh-CN" dirty="0">
                <a:latin typeface="FrutigerLTStd-Light"/>
              </a:rPr>
              <a:t>variety of cytoplasmic enzymes, </a:t>
            </a:r>
            <a:r>
              <a:rPr lang="en-US" altLang="zh-CN" dirty="0" smtClean="0">
                <a:latin typeface="FrutigerLTStd-Light"/>
              </a:rPr>
              <a:t>only two </a:t>
            </a:r>
            <a:r>
              <a:rPr lang="en-US" altLang="zh-CN" dirty="0">
                <a:latin typeface="FrutigerLTStd-Light"/>
              </a:rPr>
              <a:t>of which (adenylyl cyclase </a:t>
            </a:r>
            <a:r>
              <a:rPr lang="en-US" altLang="zh-CN" dirty="0" smtClean="0">
                <a:latin typeface="FrutigerLTStd-Light"/>
              </a:rPr>
              <a:t>and phospholipase </a:t>
            </a:r>
            <a:r>
              <a:rPr lang="en-US" altLang="zh-CN" dirty="0">
                <a:latin typeface="FrutigerLTStd-Light"/>
              </a:rPr>
              <a:t>C-</a:t>
            </a:r>
            <a:r>
              <a:rPr lang="en-US" altLang="zh-CN" sz="2000" dirty="0">
                <a:latin typeface="TimesNewRomanPSMT"/>
              </a:rPr>
              <a:t>β</a:t>
            </a:r>
            <a:r>
              <a:rPr lang="en-US" altLang="zh-CN" dirty="0">
                <a:latin typeface="FrutigerLTStd-Light"/>
              </a:rPr>
              <a:t>) are shown </a:t>
            </a:r>
            <a:r>
              <a:rPr lang="en-US" altLang="zh-CN" dirty="0" smtClean="0">
                <a:latin typeface="FrutigerLTStd-Light"/>
              </a:rPr>
              <a:t>here. </a:t>
            </a:r>
            <a:r>
              <a:rPr lang="en-US" altLang="zh-CN" u="sng" dirty="0" smtClean="0">
                <a:latin typeface="FrutigerLTStd-Light"/>
              </a:rPr>
              <a:t>These </a:t>
            </a:r>
            <a:r>
              <a:rPr lang="en-US" altLang="zh-CN" u="sng" dirty="0">
                <a:latin typeface="FrutigerLTStd-Light"/>
              </a:rPr>
              <a:t>enzymes, in turn, can </a:t>
            </a:r>
            <a:r>
              <a:rPr lang="en-US" altLang="zh-CN" u="sng" dirty="0" smtClean="0">
                <a:latin typeface="FrutigerLTStd-Light"/>
              </a:rPr>
              <a:t>have </a:t>
            </a:r>
            <a:r>
              <a:rPr lang="en-US" altLang="zh-CN" u="sng" dirty="0" err="1" smtClean="0">
                <a:latin typeface="FrutigerLTStd-Light"/>
              </a:rPr>
              <a:t>mitogenic</a:t>
            </a:r>
            <a:r>
              <a:rPr lang="en-US" altLang="zh-CN" u="sng" dirty="0" smtClean="0">
                <a:latin typeface="FrutigerLTStd-Light"/>
              </a:rPr>
              <a:t> </a:t>
            </a:r>
            <a:r>
              <a:rPr lang="en-US" altLang="zh-CN" u="sng" dirty="0">
                <a:latin typeface="FrutigerLTStd-Light"/>
              </a:rPr>
              <a:t>or anti-</a:t>
            </a:r>
            <a:r>
              <a:rPr lang="en-US" altLang="zh-CN" u="sng" dirty="0" err="1">
                <a:latin typeface="FrutigerLTStd-Light"/>
              </a:rPr>
              <a:t>mitogenic</a:t>
            </a:r>
            <a:r>
              <a:rPr lang="en-US" altLang="zh-CN" u="sng" dirty="0">
                <a:latin typeface="FrutigerLTStd-Light"/>
              </a:rPr>
              <a:t> </a:t>
            </a:r>
            <a:r>
              <a:rPr lang="en-US" altLang="zh-CN" u="sng" dirty="0" smtClean="0">
                <a:latin typeface="FrutigerLTStd-Light"/>
              </a:rPr>
              <a:t>influences, depending </a:t>
            </a:r>
            <a:r>
              <a:rPr lang="en-US" altLang="zh-CN" u="sng" dirty="0">
                <a:latin typeface="FrutigerLTStd-Light"/>
              </a:rPr>
              <a:t>upon the cell type.</a:t>
            </a:r>
            <a:endParaRPr lang="zh-CN" altLang="en-US" u="sng" dirty="0"/>
          </a:p>
        </p:txBody>
      </p:sp>
    </p:spTree>
    <p:extLst>
      <p:ext uri="{BB962C8B-B14F-4D97-AF65-F5344CB8AC3E}">
        <p14:creationId xmlns:p14="http://schemas.microsoft.com/office/powerpoint/2010/main" val="851028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table_0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1" y="150733"/>
            <a:ext cx="4417567" cy="6599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697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2103" y="1858673"/>
            <a:ext cx="10451592" cy="2532616"/>
          </a:xfrm>
          <a:prstGeom prst="rect">
            <a:avLst/>
          </a:prstGeom>
        </p:spPr>
        <p:txBody>
          <a:bodyPr wrap="square">
            <a:spAutoFit/>
          </a:bodyPr>
          <a:lstStyle/>
          <a:p>
            <a:pPr>
              <a:lnSpc>
                <a:spcPct val="150000"/>
              </a:lnSpc>
            </a:pPr>
            <a:r>
              <a:rPr lang="en-US" altLang="zh-CN" sz="2000" dirty="0">
                <a:latin typeface="UtopiaStd-Regular"/>
              </a:rPr>
              <a:t>Both </a:t>
            </a:r>
            <a:r>
              <a:rPr lang="en-US" altLang="zh-CN" sz="2000" dirty="0" err="1">
                <a:latin typeface="UtopiaStd-Regular"/>
              </a:rPr>
              <a:t>Jak</a:t>
            </a:r>
            <a:r>
              <a:rPr lang="en-US" altLang="zh-CN" sz="2000" dirty="0">
                <a:latin typeface="UtopiaStd-Regular"/>
              </a:rPr>
              <a:t>–STAT and </a:t>
            </a:r>
            <a:r>
              <a:rPr lang="en-US" altLang="zh-CN" sz="2000" dirty="0" err="1">
                <a:latin typeface="UtopiaStd-Regular"/>
              </a:rPr>
              <a:t>Wnt</a:t>
            </a:r>
            <a:r>
              <a:rPr lang="en-US" altLang="zh-CN" sz="2000" dirty="0">
                <a:latin typeface="UtopiaStd-Regular"/>
              </a:rPr>
              <a:t>–</a:t>
            </a:r>
            <a:r>
              <a:rPr lang="en-US" altLang="zh-CN" sz="2400" dirty="0">
                <a:latin typeface="TimesNewRomanPSMT"/>
              </a:rPr>
              <a:t>β</a:t>
            </a:r>
            <a:r>
              <a:rPr lang="en-US" altLang="zh-CN" sz="2000" dirty="0">
                <a:latin typeface="UtopiaStd-Regular"/>
              </a:rPr>
              <a:t>-catenin signaling represent </a:t>
            </a:r>
            <a:r>
              <a:rPr lang="en-US" altLang="zh-CN" sz="2000" u="sng" dirty="0">
                <a:solidFill>
                  <a:srgbClr val="FF0000"/>
                </a:solidFill>
                <a:latin typeface="UtopiaStd-Regular"/>
              </a:rPr>
              <a:t>“dual-address” </a:t>
            </a:r>
            <a:r>
              <a:rPr lang="en-US" altLang="zh-CN" sz="2000" u="sng" dirty="0" smtClean="0">
                <a:solidFill>
                  <a:srgbClr val="FF0000"/>
                </a:solidFill>
                <a:latin typeface="UtopiaStd-Regular"/>
              </a:rPr>
              <a:t>pathways, which </a:t>
            </a:r>
            <a:r>
              <a:rPr lang="en-US" altLang="zh-CN" sz="2000" u="sng" dirty="0">
                <a:solidFill>
                  <a:srgbClr val="FF0000"/>
                </a:solidFill>
                <a:latin typeface="UtopiaStd-Regular"/>
              </a:rPr>
              <a:t>operate by modifying and dispatching to the nucleus proteins that </a:t>
            </a:r>
            <a:r>
              <a:rPr lang="en-US" altLang="zh-CN" sz="2000" u="sng" dirty="0" smtClean="0">
                <a:solidFill>
                  <a:srgbClr val="FF0000"/>
                </a:solidFill>
                <a:latin typeface="UtopiaStd-Regular"/>
              </a:rPr>
              <a:t>normally reside </a:t>
            </a:r>
            <a:r>
              <a:rPr lang="en-US" altLang="zh-CN" sz="2000" u="sng" dirty="0">
                <a:solidFill>
                  <a:srgbClr val="FF0000"/>
                </a:solidFill>
                <a:latin typeface="UtopiaStd-Regular"/>
              </a:rPr>
              <a:t>in the cytoplasm; </a:t>
            </a:r>
            <a:r>
              <a:rPr lang="en-US" altLang="zh-CN" sz="2000" dirty="0">
                <a:latin typeface="UtopiaStd-Regular"/>
              </a:rPr>
              <a:t>once in the nucleus, key proteins in these two pathways (</a:t>
            </a:r>
            <a:r>
              <a:rPr lang="en-US" altLang="zh-CN" sz="2000" dirty="0" smtClean="0">
                <a:latin typeface="UtopiaStd-Regular"/>
              </a:rPr>
              <a:t>that is</a:t>
            </a:r>
            <a:r>
              <a:rPr lang="en-US" altLang="zh-CN" sz="2000" dirty="0">
                <a:latin typeface="UtopiaStd-Regular"/>
              </a:rPr>
              <a:t>, STATs and </a:t>
            </a:r>
            <a:r>
              <a:rPr lang="en-US" altLang="zh-CN" sz="2400" dirty="0">
                <a:latin typeface="TimesNewRomanPSMT"/>
              </a:rPr>
              <a:t>β</a:t>
            </a:r>
            <a:r>
              <a:rPr lang="en-US" altLang="zh-CN" sz="2000" dirty="0">
                <a:latin typeface="UtopiaStd-Regular"/>
              </a:rPr>
              <a:t>-catenin) function as components of specific transcription factors </a:t>
            </a:r>
            <a:r>
              <a:rPr lang="en-US" altLang="zh-CN" sz="2000" dirty="0" smtClean="0">
                <a:latin typeface="UtopiaStd-Regular"/>
              </a:rPr>
              <a:t>to drive </a:t>
            </a:r>
            <a:r>
              <a:rPr lang="en-US" altLang="zh-CN" sz="2000" dirty="0">
                <a:latin typeface="UtopiaStd-Regular"/>
              </a:rPr>
              <a:t>gene expression.</a:t>
            </a:r>
            <a:endParaRPr lang="zh-CN" altLang="en-US" sz="2000" dirty="0"/>
          </a:p>
        </p:txBody>
      </p:sp>
      <p:sp>
        <p:nvSpPr>
          <p:cNvPr id="6" name="Rectangle 5"/>
          <p:cNvSpPr/>
          <p:nvPr/>
        </p:nvSpPr>
        <p:spPr>
          <a:xfrm>
            <a:off x="2716921" y="674870"/>
            <a:ext cx="6681957" cy="646331"/>
          </a:xfrm>
          <a:prstGeom prst="rect">
            <a:avLst/>
          </a:prstGeom>
        </p:spPr>
        <p:txBody>
          <a:bodyPr wrap="none">
            <a:spAutoFit/>
          </a:bodyPr>
          <a:lstStyle/>
          <a:p>
            <a:r>
              <a:rPr lang="en-US" altLang="zh-CN" sz="3600" dirty="0"/>
              <a:t>“dual-address” signaling pathways </a:t>
            </a:r>
            <a:endParaRPr lang="zh-CN" altLang="en-US" sz="3600" dirty="0"/>
          </a:p>
        </p:txBody>
      </p:sp>
      <p:sp>
        <p:nvSpPr>
          <p:cNvPr id="7" name="TextBox 6"/>
          <p:cNvSpPr txBox="1"/>
          <p:nvPr/>
        </p:nvSpPr>
        <p:spPr>
          <a:xfrm>
            <a:off x="1005840" y="5623560"/>
            <a:ext cx="6353919" cy="369332"/>
          </a:xfrm>
          <a:prstGeom prst="rect">
            <a:avLst/>
          </a:prstGeom>
          <a:noFill/>
        </p:spPr>
        <p:txBody>
          <a:bodyPr wrap="none" rtlCol="0">
            <a:spAutoFit/>
          </a:bodyPr>
          <a:lstStyle/>
          <a:p>
            <a:r>
              <a:rPr lang="en-US" altLang="zh-CN" dirty="0" smtClean="0"/>
              <a:t>Cell signaling regulation:  modification; </a:t>
            </a:r>
            <a:r>
              <a:rPr lang="en-US" altLang="zh-CN" u="sng" dirty="0" smtClean="0">
                <a:solidFill>
                  <a:srgbClr val="FF0000"/>
                </a:solidFill>
              </a:rPr>
              <a:t>localization</a:t>
            </a:r>
            <a:r>
              <a:rPr lang="en-US" altLang="zh-CN" dirty="0" smtClean="0"/>
              <a:t>, concentration</a:t>
            </a:r>
            <a:endParaRPr lang="zh-CN" altLang="en-US" dirty="0"/>
          </a:p>
        </p:txBody>
      </p:sp>
    </p:spTree>
    <p:extLst>
      <p:ext uri="{BB962C8B-B14F-4D97-AF65-F5344CB8AC3E}">
        <p14:creationId xmlns:p14="http://schemas.microsoft.com/office/powerpoint/2010/main" val="31423831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2896" y="2344204"/>
            <a:ext cx="10366248" cy="1957524"/>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6.12 Four additional “dual-address” signaling </a:t>
            </a:r>
            <a:r>
              <a:rPr lang="en-US" altLang="zh-CN" sz="2800" dirty="0" smtClean="0">
                <a:solidFill>
                  <a:srgbClr val="1271FF"/>
                </a:solidFill>
                <a:latin typeface="ACaslonPro-Regular"/>
              </a:rPr>
              <a:t>pathways contribute </a:t>
            </a:r>
            <a:r>
              <a:rPr lang="en-US" altLang="zh-CN" sz="2800" dirty="0">
                <a:solidFill>
                  <a:srgbClr val="1271FF"/>
                </a:solidFill>
                <a:latin typeface="ACaslonPro-Regular"/>
              </a:rPr>
              <a:t>in various ways to normal and </a:t>
            </a:r>
            <a:r>
              <a:rPr lang="en-US" altLang="zh-CN" sz="2800" dirty="0" smtClean="0">
                <a:solidFill>
                  <a:srgbClr val="1271FF"/>
                </a:solidFill>
                <a:latin typeface="ACaslonPro-Regular"/>
              </a:rPr>
              <a:t>neoplastic proliferation</a:t>
            </a:r>
            <a:endParaRPr lang="zh-CN" altLang="en-US" sz="2800" dirty="0"/>
          </a:p>
        </p:txBody>
      </p:sp>
    </p:spTree>
    <p:extLst>
      <p:ext uri="{BB962C8B-B14F-4D97-AF65-F5344CB8AC3E}">
        <p14:creationId xmlns:p14="http://schemas.microsoft.com/office/powerpoint/2010/main" val="18739944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descr="figure_06_2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793" y="273813"/>
            <a:ext cx="3400425" cy="628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64608" y="1861203"/>
            <a:ext cx="6300216" cy="3108543"/>
          </a:xfrm>
          <a:prstGeom prst="rect">
            <a:avLst/>
          </a:prstGeom>
        </p:spPr>
        <p:txBody>
          <a:bodyPr wrap="square">
            <a:spAutoFit/>
          </a:bodyPr>
          <a:lstStyle/>
          <a:p>
            <a:r>
              <a:rPr lang="en-US" altLang="zh-CN" sz="2000" dirty="0" smtClean="0">
                <a:latin typeface="FrutigerLTStd-Light"/>
              </a:rPr>
              <a:t>The NF-</a:t>
            </a:r>
            <a:r>
              <a:rPr lang="en-US" altLang="zh-CN" sz="2400" dirty="0" err="1" smtClean="0">
                <a:latin typeface="TimesNewRomanPSMT"/>
              </a:rPr>
              <a:t>κ</a:t>
            </a:r>
            <a:r>
              <a:rPr lang="en-US" altLang="zh-CN" sz="2000" dirty="0" err="1" smtClean="0">
                <a:latin typeface="FrutigerLTStd-Light"/>
              </a:rPr>
              <a:t>B</a:t>
            </a:r>
            <a:r>
              <a:rPr lang="en-US" altLang="zh-CN" sz="2000" dirty="0" smtClean="0">
                <a:latin typeface="FrutigerLTStd-Light"/>
              </a:rPr>
              <a:t> </a:t>
            </a:r>
            <a:r>
              <a:rPr lang="en-US" altLang="zh-CN" sz="2000" dirty="0">
                <a:latin typeface="FrutigerLTStd-Light"/>
              </a:rPr>
              <a:t>family of transcription </a:t>
            </a:r>
            <a:r>
              <a:rPr lang="en-US" altLang="zh-CN" sz="2000" dirty="0" smtClean="0">
                <a:latin typeface="FrutigerLTStd-Light"/>
              </a:rPr>
              <a:t>factors, which </a:t>
            </a:r>
            <a:r>
              <a:rPr lang="en-US" altLang="zh-CN" sz="2000" dirty="0">
                <a:latin typeface="FrutigerLTStd-Light"/>
              </a:rPr>
              <a:t>function as </a:t>
            </a:r>
            <a:r>
              <a:rPr lang="en-US" altLang="zh-CN" sz="2000" dirty="0" smtClean="0">
                <a:latin typeface="FrutigerLTStd-Light"/>
              </a:rPr>
              <a:t>heterodimers, </a:t>
            </a:r>
            <a:r>
              <a:rPr lang="en-US" altLang="zh-CN" sz="2000" dirty="0">
                <a:latin typeface="FrutigerLTStd-Light"/>
              </a:rPr>
              <a:t>are sequestered in </a:t>
            </a:r>
            <a:r>
              <a:rPr lang="en-US" altLang="zh-CN" sz="2000" dirty="0" smtClean="0">
                <a:latin typeface="FrutigerLTStd-Light"/>
              </a:rPr>
              <a:t>the cytoplasm </a:t>
            </a:r>
            <a:r>
              <a:rPr lang="en-US" altLang="zh-CN" sz="2000" dirty="0">
                <a:latin typeface="FrutigerLTStd-Light"/>
              </a:rPr>
              <a:t>by </a:t>
            </a:r>
            <a:r>
              <a:rPr lang="en-US" altLang="zh-CN" sz="2000" dirty="0" err="1">
                <a:latin typeface="FrutigerLTStd-Light"/>
              </a:rPr>
              <a:t>I</a:t>
            </a:r>
            <a:r>
              <a:rPr lang="en-US" altLang="zh-CN" sz="2400" dirty="0" err="1">
                <a:latin typeface="TimesNewRomanPSMT"/>
              </a:rPr>
              <a:t>κ</a:t>
            </a:r>
            <a:r>
              <a:rPr lang="en-US" altLang="zh-CN" sz="2000" dirty="0" err="1">
                <a:latin typeface="FrutigerLTStd-Light"/>
              </a:rPr>
              <a:t>B</a:t>
            </a:r>
            <a:r>
              <a:rPr lang="en-US" altLang="zh-CN" sz="2000" dirty="0">
                <a:latin typeface="FrutigerLTStd-Light"/>
              </a:rPr>
              <a:t>. A variety of </a:t>
            </a:r>
            <a:r>
              <a:rPr lang="en-US" altLang="zh-CN" sz="2000" dirty="0" smtClean="0">
                <a:latin typeface="FrutigerLTStd-Light"/>
              </a:rPr>
              <a:t>receptors and </a:t>
            </a:r>
            <a:r>
              <a:rPr lang="en-US" altLang="zh-CN" sz="2000" dirty="0">
                <a:latin typeface="FrutigerLTStd-Light"/>
              </a:rPr>
              <a:t>afferent signals activate IKK, </a:t>
            </a:r>
            <a:r>
              <a:rPr lang="en-US" altLang="zh-CN" sz="2000" dirty="0" smtClean="0">
                <a:latin typeface="FrutigerLTStd-Light"/>
              </a:rPr>
              <a:t>which phosphorylates </a:t>
            </a:r>
            <a:r>
              <a:rPr lang="en-US" altLang="zh-CN" sz="2000" dirty="0" err="1" smtClean="0">
                <a:latin typeface="FrutigerLTStd-Light"/>
              </a:rPr>
              <a:t>I</a:t>
            </a:r>
            <a:r>
              <a:rPr lang="en-US" altLang="zh-CN" sz="2400" dirty="0" err="1" smtClean="0">
                <a:latin typeface="TimesNewRomanPSMT"/>
              </a:rPr>
              <a:t>κ</a:t>
            </a:r>
            <a:r>
              <a:rPr lang="en-US" altLang="zh-CN" sz="2000" dirty="0" err="1" smtClean="0">
                <a:latin typeface="FrutigerLTStd-Light"/>
              </a:rPr>
              <a:t>B</a:t>
            </a:r>
            <a:r>
              <a:rPr lang="en-US" altLang="zh-CN" sz="2000" dirty="0" smtClean="0">
                <a:latin typeface="FrutigerLTStd-Light"/>
              </a:rPr>
              <a:t>, </a:t>
            </a:r>
            <a:r>
              <a:rPr lang="en-US" altLang="zh-CN" sz="2000" dirty="0">
                <a:latin typeface="FrutigerLTStd-Light"/>
              </a:rPr>
              <a:t>tagging it </a:t>
            </a:r>
            <a:r>
              <a:rPr lang="en-US" altLang="zh-CN" sz="2000" dirty="0" smtClean="0">
                <a:latin typeface="FrutigerLTStd-Light"/>
              </a:rPr>
              <a:t>for </a:t>
            </a:r>
            <a:r>
              <a:rPr lang="en-US" altLang="zh-CN" sz="2000" dirty="0" err="1" smtClean="0">
                <a:latin typeface="FrutigerLTStd-Light"/>
              </a:rPr>
              <a:t>proteolytic</a:t>
            </a:r>
            <a:r>
              <a:rPr lang="en-US" altLang="zh-CN" sz="2000" dirty="0" smtClean="0">
                <a:latin typeface="FrutigerLTStd-Light"/>
              </a:rPr>
              <a:t> </a:t>
            </a:r>
            <a:r>
              <a:rPr lang="en-US" altLang="zh-CN" sz="2000" dirty="0">
                <a:latin typeface="FrutigerLTStd-Light"/>
              </a:rPr>
              <a:t>degradation. Now liberated </a:t>
            </a:r>
            <a:r>
              <a:rPr lang="en-US" altLang="zh-CN" sz="2000" dirty="0" smtClean="0">
                <a:latin typeface="FrutigerLTStd-Light"/>
              </a:rPr>
              <a:t>from </a:t>
            </a:r>
            <a:r>
              <a:rPr lang="en-US" altLang="zh-CN" sz="2000" dirty="0" err="1" smtClean="0">
                <a:latin typeface="FrutigerLTStd-Light"/>
              </a:rPr>
              <a:t>I</a:t>
            </a:r>
            <a:r>
              <a:rPr lang="en-US" altLang="zh-CN" sz="2400" dirty="0" err="1" smtClean="0">
                <a:latin typeface="TimesNewRomanPSMT"/>
              </a:rPr>
              <a:t>κ</a:t>
            </a:r>
            <a:r>
              <a:rPr lang="en-US" altLang="zh-CN" sz="2000" dirty="0" err="1" smtClean="0">
                <a:latin typeface="FrutigerLTStd-Light"/>
              </a:rPr>
              <a:t>B</a:t>
            </a:r>
            <a:r>
              <a:rPr lang="en-US" altLang="zh-CN" sz="2000" dirty="0">
                <a:latin typeface="FrutigerLTStd-Light"/>
              </a:rPr>
              <a:t>, NF-</a:t>
            </a:r>
            <a:r>
              <a:rPr lang="en-US" altLang="zh-CN" sz="2400" dirty="0" err="1">
                <a:latin typeface="TimesNewRomanPSMT"/>
              </a:rPr>
              <a:t>κ</a:t>
            </a:r>
            <a:r>
              <a:rPr lang="en-US" altLang="zh-CN" sz="2000" dirty="0" err="1">
                <a:latin typeface="FrutigerLTStd-Light"/>
              </a:rPr>
              <a:t>B</a:t>
            </a:r>
            <a:r>
              <a:rPr lang="en-US" altLang="zh-CN" sz="2000" dirty="0">
                <a:latin typeface="FrutigerLTStd-Light"/>
              </a:rPr>
              <a:t> can translocate to the </a:t>
            </a:r>
            <a:r>
              <a:rPr lang="en-US" altLang="zh-CN" sz="2000" dirty="0" smtClean="0">
                <a:latin typeface="FrutigerLTStd-Light"/>
              </a:rPr>
              <a:t>nucleus, where </a:t>
            </a:r>
            <a:r>
              <a:rPr lang="en-US" altLang="zh-CN" sz="2000" dirty="0">
                <a:latin typeface="FrutigerLTStd-Light"/>
              </a:rPr>
              <a:t>it activates a broad </a:t>
            </a:r>
            <a:r>
              <a:rPr lang="en-US" altLang="zh-CN" sz="2000" dirty="0" smtClean="0">
                <a:latin typeface="FrutigerLTStd-Light"/>
              </a:rPr>
              <a:t>constituency of </a:t>
            </a:r>
            <a:r>
              <a:rPr lang="en-US" altLang="zh-CN" sz="2000" dirty="0">
                <a:latin typeface="FrutigerLTStd-Light"/>
              </a:rPr>
              <a:t>genes, including anti-apoptotic </a:t>
            </a:r>
            <a:r>
              <a:rPr lang="en-US" altLang="zh-CN" sz="2000" dirty="0" smtClean="0">
                <a:latin typeface="FrutigerLTStd-Light"/>
              </a:rPr>
              <a:t>and </a:t>
            </a:r>
            <a:r>
              <a:rPr lang="en-US" altLang="zh-CN" sz="2000" dirty="0" err="1" smtClean="0">
                <a:latin typeface="FrutigerLTStd-Light"/>
              </a:rPr>
              <a:t>mitogenic</a:t>
            </a:r>
            <a:r>
              <a:rPr lang="en-US" altLang="zh-CN" sz="2000" dirty="0" smtClean="0">
                <a:latin typeface="FrutigerLTStd-Light"/>
              </a:rPr>
              <a:t> </a:t>
            </a:r>
            <a:r>
              <a:rPr lang="en-US" altLang="zh-CN" sz="2000" dirty="0">
                <a:latin typeface="FrutigerLTStd-Light"/>
              </a:rPr>
              <a:t>genes.</a:t>
            </a:r>
            <a:endParaRPr lang="zh-CN" altLang="en-US" sz="2000" dirty="0"/>
          </a:p>
        </p:txBody>
      </p:sp>
      <p:sp>
        <p:nvSpPr>
          <p:cNvPr id="3" name="Rectangle 2"/>
          <p:cNvSpPr/>
          <p:nvPr/>
        </p:nvSpPr>
        <p:spPr>
          <a:xfrm>
            <a:off x="6081885" y="641193"/>
            <a:ext cx="3488455" cy="707886"/>
          </a:xfrm>
          <a:prstGeom prst="rect">
            <a:avLst/>
          </a:prstGeom>
        </p:spPr>
        <p:txBody>
          <a:bodyPr wrap="none">
            <a:spAutoFit/>
          </a:bodyPr>
          <a:lstStyle/>
          <a:p>
            <a:r>
              <a:rPr lang="en-US" altLang="zh-CN" sz="3600" b="1" dirty="0">
                <a:solidFill>
                  <a:srgbClr val="FF0000"/>
                </a:solidFill>
                <a:latin typeface="FrutigerLTStd-Light"/>
              </a:rPr>
              <a:t>NF-</a:t>
            </a:r>
            <a:r>
              <a:rPr lang="en-US" altLang="zh-CN" sz="4000" b="1" dirty="0" err="1">
                <a:solidFill>
                  <a:srgbClr val="FF0000"/>
                </a:solidFill>
                <a:latin typeface="TimesNewRomanPSMT"/>
              </a:rPr>
              <a:t>κ</a:t>
            </a:r>
            <a:r>
              <a:rPr lang="en-US" altLang="zh-CN" sz="3600" b="1" dirty="0" err="1">
                <a:solidFill>
                  <a:srgbClr val="FF0000"/>
                </a:solidFill>
                <a:latin typeface="FrutigerLTStd-Light"/>
              </a:rPr>
              <a:t>B</a:t>
            </a:r>
            <a:r>
              <a:rPr lang="en-US" altLang="zh-CN" sz="3600" b="1" dirty="0">
                <a:solidFill>
                  <a:srgbClr val="FF0000"/>
                </a:solidFill>
                <a:latin typeface="FrutigerLTStd-Light"/>
              </a:rPr>
              <a:t> </a:t>
            </a:r>
            <a:r>
              <a:rPr lang="en-US" altLang="zh-CN" sz="3600" b="1" dirty="0" smtClean="0">
                <a:solidFill>
                  <a:srgbClr val="FF0000"/>
                </a:solidFill>
                <a:latin typeface="FrutigerLTStd-Light"/>
              </a:rPr>
              <a:t>pathway</a:t>
            </a:r>
            <a:endParaRPr lang="zh-CN" altLang="en-US" sz="3600" b="1" dirty="0">
              <a:solidFill>
                <a:srgbClr val="FF0000"/>
              </a:solidFill>
            </a:endParaRPr>
          </a:p>
        </p:txBody>
      </p:sp>
      <p:sp>
        <p:nvSpPr>
          <p:cNvPr id="4" name="Rectangle 3"/>
          <p:cNvSpPr/>
          <p:nvPr/>
        </p:nvSpPr>
        <p:spPr>
          <a:xfrm>
            <a:off x="4864608" y="5948214"/>
            <a:ext cx="6673622" cy="400110"/>
          </a:xfrm>
          <a:prstGeom prst="rect">
            <a:avLst/>
          </a:prstGeom>
        </p:spPr>
        <p:txBody>
          <a:bodyPr wrap="none">
            <a:spAutoFit/>
          </a:bodyPr>
          <a:lstStyle/>
          <a:p>
            <a:r>
              <a:rPr lang="en-US" altLang="zh-CN" dirty="0">
                <a:latin typeface="FrutigerLTStd-Light"/>
              </a:rPr>
              <a:t>NF-</a:t>
            </a:r>
            <a:r>
              <a:rPr lang="en-US" altLang="zh-CN" sz="2000" dirty="0" err="1">
                <a:latin typeface="TimesNewRomanPSMT"/>
              </a:rPr>
              <a:t>κ</a:t>
            </a:r>
            <a:r>
              <a:rPr lang="en-US" altLang="zh-CN" dirty="0" err="1">
                <a:latin typeface="FrutigerLTStd-Light"/>
              </a:rPr>
              <a:t>B</a:t>
            </a:r>
            <a:r>
              <a:rPr lang="en-US" altLang="zh-CN" dirty="0">
                <a:latin typeface="FrutigerLTStd-Light"/>
              </a:rPr>
              <a:t> </a:t>
            </a:r>
            <a:r>
              <a:rPr lang="en-US" altLang="zh-CN" dirty="0" smtClean="0">
                <a:latin typeface="FrutigerLTStd-Light"/>
              </a:rPr>
              <a:t>protein can be strong oncogene, </a:t>
            </a:r>
            <a:r>
              <a:rPr lang="en-US" altLang="zh-CN" dirty="0" err="1" smtClean="0">
                <a:latin typeface="FrutigerLTStd-Light"/>
              </a:rPr>
              <a:t>eg</a:t>
            </a:r>
            <a:r>
              <a:rPr lang="en-US" altLang="zh-CN" dirty="0" smtClean="0">
                <a:latin typeface="FrutigerLTStd-Light"/>
              </a:rPr>
              <a:t>. </a:t>
            </a:r>
            <a:r>
              <a:rPr lang="en-US" altLang="zh-CN" i="1" dirty="0" err="1" smtClean="0">
                <a:latin typeface="FrutigerLTStd-Light"/>
              </a:rPr>
              <a:t>rel</a:t>
            </a:r>
            <a:r>
              <a:rPr lang="en-US" altLang="zh-CN" dirty="0" smtClean="0">
                <a:latin typeface="FrutigerLTStd-Light"/>
              </a:rPr>
              <a:t> oncogene </a:t>
            </a:r>
            <a:endParaRPr lang="zh-CN" altLang="en-US" dirty="0"/>
          </a:p>
        </p:txBody>
      </p:sp>
    </p:spTree>
    <p:extLst>
      <p:ext uri="{BB962C8B-B14F-4D97-AF65-F5344CB8AC3E}">
        <p14:creationId xmlns:p14="http://schemas.microsoft.com/office/powerpoint/2010/main" val="18449561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figure_06_2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545" y="206248"/>
            <a:ext cx="3724275"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95672" y="1931831"/>
            <a:ext cx="6269736" cy="2862322"/>
          </a:xfrm>
          <a:prstGeom prst="rect">
            <a:avLst/>
          </a:prstGeom>
        </p:spPr>
        <p:txBody>
          <a:bodyPr wrap="square">
            <a:spAutoFit/>
          </a:bodyPr>
          <a:lstStyle/>
          <a:p>
            <a:r>
              <a:rPr lang="en-US" altLang="zh-CN" sz="2000" dirty="0">
                <a:latin typeface="FrutigerLTStd-Light"/>
              </a:rPr>
              <a:t>The Notch </a:t>
            </a:r>
            <a:r>
              <a:rPr lang="en-US" altLang="zh-CN" sz="2000" dirty="0" smtClean="0">
                <a:latin typeface="FrutigerLTStd-Light"/>
              </a:rPr>
              <a:t>receptor can </a:t>
            </a:r>
            <a:r>
              <a:rPr lang="en-US" altLang="zh-CN" sz="2000" dirty="0">
                <a:latin typeface="FrutigerLTStd-Light"/>
              </a:rPr>
              <a:t>bind ligands belonging to the </a:t>
            </a:r>
            <a:r>
              <a:rPr lang="en-US" altLang="zh-CN" sz="2000" dirty="0" smtClean="0">
                <a:latin typeface="FrutigerLTStd-Light"/>
              </a:rPr>
              <a:t>Delta-like and </a:t>
            </a:r>
            <a:r>
              <a:rPr lang="en-US" altLang="zh-CN" sz="2000" dirty="0">
                <a:latin typeface="FrutigerLTStd-Light"/>
              </a:rPr>
              <a:t>Jagged families. Ligand binding </a:t>
            </a:r>
            <a:r>
              <a:rPr lang="en-US" altLang="zh-CN" sz="2000" dirty="0" smtClean="0">
                <a:latin typeface="FrutigerLTStd-Light"/>
              </a:rPr>
              <a:t>causes two </a:t>
            </a:r>
            <a:r>
              <a:rPr lang="en-US" altLang="zh-CN" sz="2000" dirty="0" err="1">
                <a:latin typeface="FrutigerLTStd-Light"/>
              </a:rPr>
              <a:t>proteolytic</a:t>
            </a:r>
            <a:r>
              <a:rPr lang="en-US" altLang="zh-CN" sz="2000" dirty="0">
                <a:latin typeface="FrutigerLTStd-Light"/>
              </a:rPr>
              <a:t> cuts in Notch, liberating </a:t>
            </a:r>
            <a:r>
              <a:rPr lang="en-US" altLang="zh-CN" sz="2000" dirty="0" smtClean="0">
                <a:latin typeface="FrutigerLTStd-Light"/>
              </a:rPr>
              <a:t>a cytoplasmic </a:t>
            </a:r>
            <a:r>
              <a:rPr lang="en-US" altLang="zh-CN" sz="2000" dirty="0">
                <a:latin typeface="FrutigerLTStd-Light"/>
              </a:rPr>
              <a:t>fragment that can </a:t>
            </a:r>
            <a:r>
              <a:rPr lang="en-US" altLang="zh-CN" sz="2000" dirty="0" smtClean="0">
                <a:latin typeface="FrutigerLTStd-Light"/>
              </a:rPr>
              <a:t>translocate to </a:t>
            </a:r>
            <a:r>
              <a:rPr lang="en-US" altLang="zh-CN" sz="2000" dirty="0">
                <a:latin typeface="FrutigerLTStd-Light"/>
              </a:rPr>
              <a:t>the nucleus, where it functions as part </a:t>
            </a:r>
            <a:r>
              <a:rPr lang="en-US" altLang="zh-CN" sz="2000" dirty="0" smtClean="0">
                <a:latin typeface="FrutigerLTStd-Light"/>
              </a:rPr>
              <a:t>of a </a:t>
            </a:r>
            <a:r>
              <a:rPr lang="en-US" altLang="zh-CN" sz="2000" dirty="0">
                <a:latin typeface="FrutigerLTStd-Light"/>
              </a:rPr>
              <a:t>transcription factor complex. The </a:t>
            </a:r>
            <a:r>
              <a:rPr lang="en-US" altLang="zh-CN" sz="2000" dirty="0" smtClean="0">
                <a:latin typeface="FrutigerLTStd-Light"/>
              </a:rPr>
              <a:t>Notch ligand </a:t>
            </a:r>
            <a:r>
              <a:rPr lang="en-US" altLang="zh-CN" sz="2000" dirty="0">
                <a:latin typeface="FrutigerLTStd-Light"/>
              </a:rPr>
              <a:t>and the </a:t>
            </a:r>
            <a:r>
              <a:rPr lang="en-US" altLang="zh-CN" sz="2000" dirty="0" err="1">
                <a:latin typeface="FrutigerLTStd-Light"/>
              </a:rPr>
              <a:t>ectodomain</a:t>
            </a:r>
            <a:r>
              <a:rPr lang="en-US" altLang="zh-CN" sz="2000" dirty="0">
                <a:latin typeface="FrutigerLTStd-Light"/>
              </a:rPr>
              <a:t> of the </a:t>
            </a:r>
            <a:r>
              <a:rPr lang="en-US" altLang="zh-CN" sz="2000" dirty="0" smtClean="0">
                <a:latin typeface="FrutigerLTStd-Light"/>
              </a:rPr>
              <a:t>receptor are </a:t>
            </a:r>
            <a:r>
              <a:rPr lang="en-US" altLang="zh-CN" sz="2000" dirty="0">
                <a:latin typeface="FrutigerLTStd-Light"/>
              </a:rPr>
              <a:t>then internalized and then degraded </a:t>
            </a:r>
            <a:r>
              <a:rPr lang="en-US" altLang="zh-CN" sz="2000" dirty="0" smtClean="0">
                <a:latin typeface="FrutigerLTStd-Light"/>
              </a:rPr>
              <a:t>by the </a:t>
            </a:r>
            <a:r>
              <a:rPr lang="en-US" altLang="zh-CN" sz="2000" dirty="0">
                <a:latin typeface="FrutigerLTStd-Light"/>
              </a:rPr>
              <a:t>ligand-presenting cell (see Figure 5.21).</a:t>
            </a:r>
            <a:endParaRPr lang="zh-CN" altLang="en-US" sz="2000" dirty="0"/>
          </a:p>
        </p:txBody>
      </p:sp>
      <p:sp>
        <p:nvSpPr>
          <p:cNvPr id="3" name="Rectangle 2"/>
          <p:cNvSpPr/>
          <p:nvPr/>
        </p:nvSpPr>
        <p:spPr>
          <a:xfrm>
            <a:off x="6135750" y="373118"/>
            <a:ext cx="3206327" cy="646331"/>
          </a:xfrm>
          <a:prstGeom prst="rect">
            <a:avLst/>
          </a:prstGeom>
        </p:spPr>
        <p:txBody>
          <a:bodyPr wrap="none">
            <a:spAutoFit/>
          </a:bodyPr>
          <a:lstStyle/>
          <a:p>
            <a:r>
              <a:rPr lang="en-US" altLang="zh-CN" sz="3600" b="1" dirty="0" smtClean="0">
                <a:solidFill>
                  <a:srgbClr val="FF0000"/>
                </a:solidFill>
                <a:latin typeface="FrutigerLTStd-Light"/>
              </a:rPr>
              <a:t>Notch pathway</a:t>
            </a:r>
            <a:endParaRPr lang="zh-CN" altLang="en-US" sz="3600" b="1" dirty="0">
              <a:solidFill>
                <a:srgbClr val="FF0000"/>
              </a:solidFill>
            </a:endParaRPr>
          </a:p>
        </p:txBody>
      </p:sp>
    </p:spTree>
    <p:extLst>
      <p:ext uri="{BB962C8B-B14F-4D97-AF65-F5344CB8AC3E}">
        <p14:creationId xmlns:p14="http://schemas.microsoft.com/office/powerpoint/2010/main" val="1484237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4520" y="365760"/>
            <a:ext cx="8361328" cy="523220"/>
          </a:xfrm>
          <a:prstGeom prst="rect">
            <a:avLst/>
          </a:prstGeom>
          <a:noFill/>
        </p:spPr>
        <p:txBody>
          <a:bodyPr wrap="none" rtlCol="0">
            <a:spAutoFit/>
          </a:bodyPr>
          <a:lstStyle/>
          <a:p>
            <a:r>
              <a:rPr lang="en-US" altLang="zh-CN" sz="2800" dirty="0" smtClean="0"/>
              <a:t>Context dependent function of Notch pathway in cancer</a:t>
            </a:r>
            <a:endParaRPr lang="zh-CN" altLang="en-US" sz="2800" dirty="0"/>
          </a:p>
        </p:txBody>
      </p:sp>
      <p:sp>
        <p:nvSpPr>
          <p:cNvPr id="3" name="Rectangle 2"/>
          <p:cNvSpPr/>
          <p:nvPr/>
        </p:nvSpPr>
        <p:spPr>
          <a:xfrm>
            <a:off x="1497232" y="2122087"/>
            <a:ext cx="9557864" cy="1015663"/>
          </a:xfrm>
          <a:prstGeom prst="rect">
            <a:avLst/>
          </a:prstGeom>
        </p:spPr>
        <p:txBody>
          <a:bodyPr wrap="square">
            <a:spAutoFit/>
          </a:bodyPr>
          <a:lstStyle/>
          <a:p>
            <a:r>
              <a:rPr lang="en-US" altLang="zh-CN" sz="2000" dirty="0" smtClean="0">
                <a:latin typeface="UtopiaStd-Regular"/>
              </a:rPr>
              <a:t>In about </a:t>
            </a:r>
            <a:r>
              <a:rPr lang="en-US" altLang="zh-CN" sz="2000" dirty="0">
                <a:latin typeface="UtopiaStd-Regular"/>
              </a:rPr>
              <a:t>60% of T-cell </a:t>
            </a:r>
            <a:r>
              <a:rPr lang="en-US" altLang="zh-CN" sz="2000" dirty="0" smtClean="0">
                <a:latin typeface="UtopiaStd-Regular"/>
              </a:rPr>
              <a:t>acute lymphocytic </a:t>
            </a:r>
            <a:r>
              <a:rPr lang="en-US" altLang="zh-CN" sz="2000" dirty="0" err="1">
                <a:latin typeface="UtopiaStd-Regular"/>
              </a:rPr>
              <a:t>leukemias</a:t>
            </a:r>
            <a:r>
              <a:rPr lang="en-US" altLang="zh-CN" sz="2000" dirty="0">
                <a:latin typeface="UtopiaStd-Regular"/>
              </a:rPr>
              <a:t> (T-ALLs), </a:t>
            </a:r>
            <a:r>
              <a:rPr lang="en-US" altLang="zh-CN" sz="2000" dirty="0" smtClean="0">
                <a:latin typeface="UtopiaStd-Regular"/>
              </a:rPr>
              <a:t>mutated and constitutively </a:t>
            </a:r>
            <a:r>
              <a:rPr lang="en-US" altLang="zh-CN" sz="2000" dirty="0">
                <a:latin typeface="UtopiaStd-Regular"/>
              </a:rPr>
              <a:t>active forms of Notch are </a:t>
            </a:r>
            <a:r>
              <a:rPr lang="en-US" altLang="zh-CN" sz="2000" dirty="0" smtClean="0">
                <a:latin typeface="UtopiaStd-Regular"/>
              </a:rPr>
              <a:t>found. This implicates an oncogenic function of Notch. </a:t>
            </a:r>
            <a:endParaRPr lang="zh-CN" altLang="en-US" sz="2000" dirty="0"/>
          </a:p>
        </p:txBody>
      </p:sp>
      <p:sp>
        <p:nvSpPr>
          <p:cNvPr id="5" name="Rectangle 4"/>
          <p:cNvSpPr/>
          <p:nvPr/>
        </p:nvSpPr>
        <p:spPr>
          <a:xfrm>
            <a:off x="1503328" y="4137345"/>
            <a:ext cx="9414608" cy="1015663"/>
          </a:xfrm>
          <a:prstGeom prst="rect">
            <a:avLst/>
          </a:prstGeom>
        </p:spPr>
        <p:txBody>
          <a:bodyPr wrap="square">
            <a:spAutoFit/>
          </a:bodyPr>
          <a:lstStyle/>
          <a:p>
            <a:r>
              <a:rPr lang="en-US" altLang="zh-CN" sz="2000" dirty="0" smtClean="0">
                <a:latin typeface="UtopiaStd-Regular"/>
              </a:rPr>
              <a:t>In some carcinomas Notch tend </a:t>
            </a:r>
            <a:r>
              <a:rPr lang="en-US" altLang="zh-CN" sz="2000" dirty="0">
                <a:latin typeface="UtopiaStd-Regular"/>
              </a:rPr>
              <a:t>to function as tumor </a:t>
            </a:r>
            <a:r>
              <a:rPr lang="en-US" altLang="zh-CN" sz="2000" dirty="0" smtClean="0">
                <a:latin typeface="UtopiaStd-Regular"/>
              </a:rPr>
              <a:t>suppressors</a:t>
            </a:r>
            <a:r>
              <a:rPr lang="en-US" altLang="zh-CN" sz="2000" u="sng" dirty="0" smtClean="0">
                <a:latin typeface="UtopiaStd-Regular"/>
              </a:rPr>
              <a:t>. Hence</a:t>
            </a:r>
            <a:r>
              <a:rPr lang="en-US" altLang="zh-CN" sz="2000" u="sng" dirty="0">
                <a:latin typeface="UtopiaStd-Regular"/>
              </a:rPr>
              <a:t>, the </a:t>
            </a:r>
            <a:r>
              <a:rPr lang="en-US" altLang="zh-CN" sz="2000" u="sng" dirty="0" smtClean="0">
                <a:latin typeface="UtopiaStd-Regular"/>
              </a:rPr>
              <a:t>contributions </a:t>
            </a:r>
            <a:r>
              <a:rPr lang="en-US" altLang="zh-CN" sz="2000" u="sng" dirty="0">
                <a:latin typeface="UtopiaStd-Regular"/>
              </a:rPr>
              <a:t>of Notch signaling </a:t>
            </a:r>
            <a:r>
              <a:rPr lang="en-US" altLang="zh-CN" sz="2000" u="sng" dirty="0" smtClean="0">
                <a:latin typeface="UtopiaStd-Regular"/>
              </a:rPr>
              <a:t>to cancer </a:t>
            </a:r>
            <a:r>
              <a:rPr lang="en-US" altLang="zh-CN" sz="2000" u="sng" dirty="0">
                <a:latin typeface="UtopiaStd-Regular"/>
              </a:rPr>
              <a:t>development seem to be highly dependent on cellular context.</a:t>
            </a:r>
            <a:endParaRPr lang="zh-CN" altLang="en-US" sz="2000" u="sng" dirty="0"/>
          </a:p>
        </p:txBody>
      </p:sp>
    </p:spTree>
    <p:extLst>
      <p:ext uri="{BB962C8B-B14F-4D97-AF65-F5344CB8AC3E}">
        <p14:creationId xmlns:p14="http://schemas.microsoft.com/office/powerpoint/2010/main" val="1115891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034706673"/>
              </p:ext>
            </p:extLst>
          </p:nvPr>
        </p:nvGraphicFramePr>
        <p:xfrm>
          <a:off x="695579" y="1140772"/>
          <a:ext cx="5549773" cy="4765250"/>
        </p:xfrm>
        <a:graphic>
          <a:graphicData uri="http://schemas.openxmlformats.org/presentationml/2006/ole">
            <mc:AlternateContent xmlns:mc="http://schemas.openxmlformats.org/markup-compatibility/2006">
              <mc:Choice xmlns:v="urn:schemas-microsoft-com:vml" Requires="v">
                <p:oleObj spid="_x0000_s3210" r:id="rId3" imgW="12126960" imgH="10412640" progId="">
                  <p:embed/>
                </p:oleObj>
              </mc:Choice>
              <mc:Fallback>
                <p:oleObj r:id="rId3" imgW="12126960" imgH="10412640" progId="">
                  <p:embed/>
                  <p:pic>
                    <p:nvPicPr>
                      <p:cNvPr id="0" name=""/>
                      <p:cNvPicPr/>
                      <p:nvPr/>
                    </p:nvPicPr>
                    <p:blipFill>
                      <a:blip r:embed="rId4"/>
                      <a:stretch>
                        <a:fillRect/>
                      </a:stretch>
                    </p:blipFill>
                    <p:spPr>
                      <a:xfrm>
                        <a:off x="695579" y="1140772"/>
                        <a:ext cx="5549773" cy="4765250"/>
                      </a:xfrm>
                      <a:prstGeom prst="rect">
                        <a:avLst/>
                      </a:prstGeom>
                    </p:spPr>
                  </p:pic>
                </p:oleObj>
              </mc:Fallback>
            </mc:AlternateContent>
          </a:graphicData>
        </a:graphic>
      </p:graphicFrame>
      <p:sp>
        <p:nvSpPr>
          <p:cNvPr id="4" name="Rectangle 3"/>
          <p:cNvSpPr/>
          <p:nvPr/>
        </p:nvSpPr>
        <p:spPr>
          <a:xfrm>
            <a:off x="6685002" y="817607"/>
            <a:ext cx="3877985" cy="646331"/>
          </a:xfrm>
          <a:prstGeom prst="rect">
            <a:avLst/>
          </a:prstGeom>
        </p:spPr>
        <p:txBody>
          <a:bodyPr wrap="none">
            <a:spAutoFit/>
          </a:bodyPr>
          <a:lstStyle/>
          <a:p>
            <a:r>
              <a:rPr lang="en-US" altLang="zh-CN" sz="3600" b="1" dirty="0" smtClean="0">
                <a:solidFill>
                  <a:srgbClr val="FF0000"/>
                </a:solidFill>
                <a:latin typeface="FrutigerLTStd-Light"/>
              </a:rPr>
              <a:t>Hedgehog pathway</a:t>
            </a:r>
            <a:endParaRPr lang="zh-CN" altLang="en-US" sz="3600" b="1" dirty="0">
              <a:solidFill>
                <a:srgbClr val="FF0000"/>
              </a:solidFill>
            </a:endParaRPr>
          </a:p>
        </p:txBody>
      </p:sp>
      <p:sp>
        <p:nvSpPr>
          <p:cNvPr id="5" name="Rectangle 4"/>
          <p:cNvSpPr/>
          <p:nvPr/>
        </p:nvSpPr>
        <p:spPr>
          <a:xfrm>
            <a:off x="6245352" y="2646234"/>
            <a:ext cx="5623560" cy="1754326"/>
          </a:xfrm>
          <a:prstGeom prst="rect">
            <a:avLst/>
          </a:prstGeom>
        </p:spPr>
        <p:txBody>
          <a:bodyPr wrap="square">
            <a:spAutoFit/>
          </a:bodyPr>
          <a:lstStyle/>
          <a:p>
            <a:r>
              <a:rPr lang="en-US" altLang="zh-CN" dirty="0">
                <a:latin typeface="FrutigerLTStd-Light"/>
              </a:rPr>
              <a:t>(C) In this simplified depiction of </a:t>
            </a:r>
            <a:r>
              <a:rPr lang="en-US" altLang="zh-CN" u="sng" dirty="0">
                <a:solidFill>
                  <a:srgbClr val="FF0000"/>
                </a:solidFill>
                <a:latin typeface="FrutigerLTStd-Light"/>
              </a:rPr>
              <a:t>Patched (</a:t>
            </a:r>
            <a:r>
              <a:rPr lang="en-US" altLang="zh-CN" u="sng" dirty="0" err="1">
                <a:solidFill>
                  <a:srgbClr val="FF0000"/>
                </a:solidFill>
                <a:latin typeface="FrutigerLTStd-Light"/>
              </a:rPr>
              <a:t>Ptc</a:t>
            </a:r>
            <a:r>
              <a:rPr lang="en-US" altLang="zh-CN" u="sng" dirty="0">
                <a:solidFill>
                  <a:srgbClr val="FF0000"/>
                </a:solidFill>
                <a:latin typeface="FrutigerLTStd-Light"/>
              </a:rPr>
              <a:t>)-Smoothened signaling</a:t>
            </a:r>
            <a:r>
              <a:rPr lang="en-US" altLang="zh-CN" dirty="0">
                <a:latin typeface="FrutigerLTStd-Light"/>
              </a:rPr>
              <a:t>, the binding of a Hedgehog (</a:t>
            </a:r>
            <a:r>
              <a:rPr lang="en-US" altLang="zh-CN" dirty="0" err="1">
                <a:latin typeface="FrutigerLTStd-Light"/>
              </a:rPr>
              <a:t>Hh</a:t>
            </a:r>
            <a:r>
              <a:rPr lang="en-US" altLang="zh-CN" dirty="0">
                <a:latin typeface="FrutigerLTStd-Light"/>
              </a:rPr>
              <a:t>) ligand releases </a:t>
            </a:r>
            <a:r>
              <a:rPr lang="en-US" altLang="zh-CN" dirty="0" err="1">
                <a:latin typeface="FrutigerLTStd-Light"/>
              </a:rPr>
              <a:t>Smo</a:t>
            </a:r>
            <a:r>
              <a:rPr lang="en-US" altLang="zh-CN" dirty="0">
                <a:latin typeface="FrutigerLTStd-Light"/>
              </a:rPr>
              <a:t> from </a:t>
            </a:r>
            <a:r>
              <a:rPr lang="en-US" altLang="zh-CN" dirty="0" err="1">
                <a:latin typeface="FrutigerLTStd-Light"/>
              </a:rPr>
              <a:t>Ptc</a:t>
            </a:r>
            <a:r>
              <a:rPr lang="en-US" altLang="zh-CN" dirty="0">
                <a:latin typeface="FrutigerLTStd-Light"/>
              </a:rPr>
              <a:t> control. </a:t>
            </a:r>
            <a:r>
              <a:rPr lang="en-US" altLang="zh-CN" dirty="0" err="1">
                <a:latin typeface="FrutigerLTStd-Light"/>
              </a:rPr>
              <a:t>Smo</a:t>
            </a:r>
            <a:r>
              <a:rPr lang="en-US" altLang="zh-CN" dirty="0">
                <a:latin typeface="FrutigerLTStd-Light"/>
              </a:rPr>
              <a:t> then allows </a:t>
            </a:r>
            <a:r>
              <a:rPr lang="en-US" altLang="zh-CN" dirty="0" err="1">
                <a:latin typeface="FrutigerLTStd-Light"/>
              </a:rPr>
              <a:t>Gli</a:t>
            </a:r>
            <a:r>
              <a:rPr lang="en-US" altLang="zh-CN" dirty="0">
                <a:latin typeface="FrutigerLTStd-Light"/>
              </a:rPr>
              <a:t> to escape degradation and accumulate in the nucleus, where it functions as a transcriptional inducer. </a:t>
            </a:r>
          </a:p>
        </p:txBody>
      </p:sp>
    </p:spTree>
    <p:extLst>
      <p:ext uri="{BB962C8B-B14F-4D97-AF65-F5344CB8AC3E}">
        <p14:creationId xmlns:p14="http://schemas.microsoft.com/office/powerpoint/2010/main" val="7874312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521404084"/>
              </p:ext>
            </p:extLst>
          </p:nvPr>
        </p:nvGraphicFramePr>
        <p:xfrm>
          <a:off x="573912" y="869793"/>
          <a:ext cx="5170013" cy="5548820"/>
        </p:xfrm>
        <a:graphic>
          <a:graphicData uri="http://schemas.openxmlformats.org/presentationml/2006/ole">
            <mc:AlternateContent xmlns:mc="http://schemas.openxmlformats.org/markup-compatibility/2006">
              <mc:Choice xmlns:v="urn:schemas-microsoft-com:vml" Requires="v">
                <p:oleObj spid="_x0000_s4232" r:id="rId3" imgW="9358560" imgH="10044360" progId="">
                  <p:embed/>
                </p:oleObj>
              </mc:Choice>
              <mc:Fallback>
                <p:oleObj r:id="rId3" imgW="9358560" imgH="10044360" progId="">
                  <p:embed/>
                  <p:pic>
                    <p:nvPicPr>
                      <p:cNvPr id="0" name=""/>
                      <p:cNvPicPr/>
                      <p:nvPr/>
                    </p:nvPicPr>
                    <p:blipFill>
                      <a:blip r:embed="rId4"/>
                      <a:stretch>
                        <a:fillRect/>
                      </a:stretch>
                    </p:blipFill>
                    <p:spPr>
                      <a:xfrm>
                        <a:off x="573912" y="869793"/>
                        <a:ext cx="5170013" cy="5548820"/>
                      </a:xfrm>
                      <a:prstGeom prst="rect">
                        <a:avLst/>
                      </a:prstGeom>
                    </p:spPr>
                  </p:pic>
                </p:oleObj>
              </mc:Fallback>
            </mc:AlternateContent>
          </a:graphicData>
        </a:graphic>
      </p:graphicFrame>
      <p:sp>
        <p:nvSpPr>
          <p:cNvPr id="3" name="Rectangle 2"/>
          <p:cNvSpPr/>
          <p:nvPr/>
        </p:nvSpPr>
        <p:spPr>
          <a:xfrm>
            <a:off x="6502397" y="515850"/>
            <a:ext cx="3724096" cy="707886"/>
          </a:xfrm>
          <a:prstGeom prst="rect">
            <a:avLst/>
          </a:prstGeom>
        </p:spPr>
        <p:txBody>
          <a:bodyPr wrap="none">
            <a:spAutoFit/>
          </a:bodyPr>
          <a:lstStyle/>
          <a:p>
            <a:r>
              <a:rPr lang="en-US" altLang="zh-CN" sz="3600" b="1" dirty="0">
                <a:solidFill>
                  <a:srgbClr val="FF0000"/>
                </a:solidFill>
                <a:latin typeface="FrutigerLTStd-Light"/>
              </a:rPr>
              <a:t>TGF-</a:t>
            </a:r>
            <a:r>
              <a:rPr lang="en-US" altLang="zh-CN" sz="4000" b="1" dirty="0">
                <a:solidFill>
                  <a:srgbClr val="FF0000"/>
                </a:solidFill>
                <a:latin typeface="TimesNewRomanPSMT"/>
              </a:rPr>
              <a:t>β </a:t>
            </a:r>
            <a:r>
              <a:rPr lang="en-US" altLang="zh-CN" sz="3600" b="1" dirty="0" smtClean="0">
                <a:solidFill>
                  <a:srgbClr val="FF0000"/>
                </a:solidFill>
                <a:latin typeface="FrutigerLTStd-Light"/>
              </a:rPr>
              <a:t>pathway </a:t>
            </a:r>
            <a:endParaRPr lang="zh-CN" altLang="en-US" sz="3600" b="1" dirty="0">
              <a:solidFill>
                <a:srgbClr val="FF0000"/>
              </a:solidFill>
            </a:endParaRPr>
          </a:p>
        </p:txBody>
      </p:sp>
      <p:sp>
        <p:nvSpPr>
          <p:cNvPr id="5" name="Rectangle 4"/>
          <p:cNvSpPr/>
          <p:nvPr/>
        </p:nvSpPr>
        <p:spPr>
          <a:xfrm>
            <a:off x="5943600" y="1962811"/>
            <a:ext cx="5788152" cy="2646878"/>
          </a:xfrm>
          <a:prstGeom prst="rect">
            <a:avLst/>
          </a:prstGeom>
        </p:spPr>
        <p:txBody>
          <a:bodyPr wrap="square">
            <a:spAutoFit/>
          </a:bodyPr>
          <a:lstStyle/>
          <a:p>
            <a:r>
              <a:rPr lang="en-US" altLang="zh-CN" dirty="0" smtClean="0">
                <a:latin typeface="FrutigerLTStd-Light"/>
              </a:rPr>
              <a:t>(</a:t>
            </a:r>
            <a:r>
              <a:rPr lang="en-US" altLang="zh-CN" dirty="0">
                <a:latin typeface="FrutigerLTStd-Light"/>
              </a:rPr>
              <a:t>D) Binding of the </a:t>
            </a:r>
            <a:r>
              <a:rPr lang="en-US" altLang="zh-CN" u="sng" dirty="0">
                <a:solidFill>
                  <a:srgbClr val="FF0000"/>
                </a:solidFill>
                <a:latin typeface="FrutigerLTStd-Light"/>
              </a:rPr>
              <a:t>TGF-</a:t>
            </a:r>
            <a:r>
              <a:rPr lang="en-US" altLang="zh-CN" sz="2000" u="sng" dirty="0">
                <a:solidFill>
                  <a:srgbClr val="FF0000"/>
                </a:solidFill>
                <a:latin typeface="TimesNewRomanPSMT"/>
              </a:rPr>
              <a:t>β</a:t>
            </a:r>
            <a:r>
              <a:rPr lang="en-US" altLang="zh-CN" sz="2000" dirty="0">
                <a:latin typeface="TimesNewRomanPSMT"/>
              </a:rPr>
              <a:t> </a:t>
            </a:r>
            <a:r>
              <a:rPr lang="en-US" altLang="zh-CN" dirty="0" smtClean="0">
                <a:latin typeface="FrutigerLTStd-Light"/>
              </a:rPr>
              <a:t>ligand to </a:t>
            </a:r>
            <a:r>
              <a:rPr lang="en-US" altLang="zh-CN" dirty="0">
                <a:latin typeface="FrutigerLTStd-Light"/>
              </a:rPr>
              <a:t>the type II TGF-</a:t>
            </a:r>
            <a:r>
              <a:rPr lang="en-US" altLang="zh-CN" sz="2000" dirty="0">
                <a:latin typeface="TimesNewRomanPSMT"/>
              </a:rPr>
              <a:t>β </a:t>
            </a:r>
            <a:r>
              <a:rPr lang="en-US" altLang="zh-CN" dirty="0">
                <a:latin typeface="FrutigerLTStd-Light"/>
              </a:rPr>
              <a:t>receptor brings </a:t>
            </a:r>
            <a:r>
              <a:rPr lang="en-US" altLang="zh-CN" dirty="0" smtClean="0">
                <a:latin typeface="FrutigerLTStd-Light"/>
              </a:rPr>
              <a:t>the type </a:t>
            </a:r>
            <a:r>
              <a:rPr lang="en-US" altLang="zh-CN" dirty="0">
                <a:latin typeface="FrutigerLTStd-Light"/>
              </a:rPr>
              <a:t>II and type I receptors together </a:t>
            </a:r>
            <a:r>
              <a:rPr lang="en-US" altLang="zh-CN" dirty="0" smtClean="0">
                <a:latin typeface="FrutigerLTStd-Light"/>
              </a:rPr>
              <a:t>and results </a:t>
            </a:r>
            <a:r>
              <a:rPr lang="en-US" altLang="zh-CN" dirty="0">
                <a:latin typeface="FrutigerLTStd-Light"/>
              </a:rPr>
              <a:t>in the phosphorylation of </a:t>
            </a:r>
            <a:r>
              <a:rPr lang="en-US" altLang="zh-CN" dirty="0" smtClean="0">
                <a:latin typeface="FrutigerLTStd-Light"/>
              </a:rPr>
              <a:t>the type </a:t>
            </a:r>
            <a:r>
              <a:rPr lang="en-US" altLang="zh-CN" dirty="0">
                <a:latin typeface="FrutigerLTStd-Light"/>
              </a:rPr>
              <a:t>I receptor. The latter, now </a:t>
            </a:r>
            <a:r>
              <a:rPr lang="en-US" altLang="zh-CN" dirty="0" smtClean="0">
                <a:latin typeface="FrutigerLTStd-Light"/>
              </a:rPr>
              <a:t>activated, </a:t>
            </a:r>
            <a:r>
              <a:rPr lang="en-US" altLang="zh-CN" u="sng" dirty="0" smtClean="0">
                <a:solidFill>
                  <a:srgbClr val="FF0000"/>
                </a:solidFill>
                <a:latin typeface="FrutigerLTStd-Light"/>
              </a:rPr>
              <a:t>phosphorylates </a:t>
            </a:r>
            <a:r>
              <a:rPr lang="en-US" altLang="zh-CN" u="sng" dirty="0">
                <a:solidFill>
                  <a:srgbClr val="FF0000"/>
                </a:solidFill>
                <a:latin typeface="FrutigerLTStd-Light"/>
              </a:rPr>
              <a:t>cytosolic Smad2 </a:t>
            </a:r>
            <a:r>
              <a:rPr lang="en-US" altLang="zh-CN" u="sng" dirty="0" smtClean="0">
                <a:solidFill>
                  <a:srgbClr val="FF0000"/>
                </a:solidFill>
                <a:latin typeface="FrutigerLTStd-Light"/>
              </a:rPr>
              <a:t>and/or Smad3 </a:t>
            </a:r>
            <a:r>
              <a:rPr lang="en-US" altLang="zh-CN" dirty="0">
                <a:latin typeface="FrutigerLTStd-Light"/>
              </a:rPr>
              <a:t>proteins; </a:t>
            </a:r>
            <a:r>
              <a:rPr lang="en-US" altLang="zh-CN" u="sng" dirty="0">
                <a:solidFill>
                  <a:srgbClr val="FF0000"/>
                </a:solidFill>
                <a:latin typeface="FrutigerLTStd-Light"/>
              </a:rPr>
              <a:t>these </a:t>
            </a:r>
            <a:r>
              <a:rPr lang="en-US" altLang="zh-CN" u="sng" dirty="0" err="1">
                <a:solidFill>
                  <a:srgbClr val="FF0000"/>
                </a:solidFill>
                <a:latin typeface="FrutigerLTStd-Light"/>
              </a:rPr>
              <a:t>phospho-Smads</a:t>
            </a:r>
            <a:r>
              <a:rPr lang="en-US" altLang="zh-CN" u="sng" dirty="0">
                <a:solidFill>
                  <a:srgbClr val="FF0000"/>
                </a:solidFill>
                <a:latin typeface="FrutigerLTStd-Light"/>
              </a:rPr>
              <a:t> </a:t>
            </a:r>
            <a:r>
              <a:rPr lang="en-US" altLang="zh-CN" u="sng" dirty="0" smtClean="0">
                <a:solidFill>
                  <a:srgbClr val="FF0000"/>
                </a:solidFill>
                <a:latin typeface="FrutigerLTStd-Light"/>
              </a:rPr>
              <a:t>then bind </a:t>
            </a:r>
            <a:r>
              <a:rPr lang="en-US" altLang="zh-CN" u="sng" dirty="0">
                <a:solidFill>
                  <a:srgbClr val="FF0000"/>
                </a:solidFill>
                <a:latin typeface="FrutigerLTStd-Light"/>
              </a:rPr>
              <a:t>to Smad4</a:t>
            </a:r>
            <a:r>
              <a:rPr lang="en-US" altLang="zh-CN" dirty="0">
                <a:latin typeface="FrutigerLTStd-Light"/>
              </a:rPr>
              <a:t>. The </a:t>
            </a:r>
            <a:r>
              <a:rPr lang="en-US" altLang="zh-CN" u="sng" dirty="0">
                <a:solidFill>
                  <a:srgbClr val="FF0000"/>
                </a:solidFill>
                <a:latin typeface="FrutigerLTStd-Light"/>
              </a:rPr>
              <a:t>resulting </a:t>
            </a:r>
            <a:r>
              <a:rPr lang="en-US" altLang="zh-CN" u="sng" dirty="0" err="1" smtClean="0">
                <a:solidFill>
                  <a:srgbClr val="FF0000"/>
                </a:solidFill>
                <a:latin typeface="FrutigerLTStd-Light"/>
              </a:rPr>
              <a:t>heterotrimeric</a:t>
            </a:r>
            <a:r>
              <a:rPr lang="en-US" altLang="zh-CN" u="sng" dirty="0" smtClean="0">
                <a:solidFill>
                  <a:srgbClr val="FF0000"/>
                </a:solidFill>
                <a:latin typeface="FrutigerLTStd-Light"/>
              </a:rPr>
              <a:t> </a:t>
            </a:r>
            <a:r>
              <a:rPr lang="en-US" altLang="zh-CN" u="sng" dirty="0" err="1" smtClean="0">
                <a:solidFill>
                  <a:srgbClr val="FF0000"/>
                </a:solidFill>
                <a:latin typeface="FrutigerLTStd-Light"/>
              </a:rPr>
              <a:t>Smad</a:t>
            </a:r>
            <a:r>
              <a:rPr lang="en-US" altLang="zh-CN" u="sng" dirty="0" smtClean="0">
                <a:solidFill>
                  <a:srgbClr val="FF0000"/>
                </a:solidFill>
                <a:latin typeface="FrutigerLTStd-Light"/>
              </a:rPr>
              <a:t> </a:t>
            </a:r>
            <a:r>
              <a:rPr lang="en-US" altLang="zh-CN" u="sng" dirty="0">
                <a:solidFill>
                  <a:srgbClr val="FF0000"/>
                </a:solidFill>
                <a:latin typeface="FrutigerLTStd-Light"/>
              </a:rPr>
              <a:t>complexes </a:t>
            </a:r>
            <a:r>
              <a:rPr lang="en-US" altLang="zh-CN" u="sng" dirty="0" smtClean="0">
                <a:solidFill>
                  <a:srgbClr val="FF0000"/>
                </a:solidFill>
                <a:latin typeface="FrutigerLTStd-Light"/>
              </a:rPr>
              <a:t>translocate </a:t>
            </a:r>
            <a:r>
              <a:rPr lang="en-US" altLang="zh-CN" u="sng" dirty="0">
                <a:solidFill>
                  <a:srgbClr val="FF0000"/>
                </a:solidFill>
                <a:latin typeface="FrutigerLTStd-Light"/>
              </a:rPr>
              <a:t>to </a:t>
            </a:r>
            <a:r>
              <a:rPr lang="en-US" altLang="zh-CN" u="sng" dirty="0" smtClean="0">
                <a:solidFill>
                  <a:srgbClr val="FF0000"/>
                </a:solidFill>
                <a:latin typeface="FrutigerLTStd-Light"/>
              </a:rPr>
              <a:t>the nucleus</a:t>
            </a:r>
            <a:r>
              <a:rPr lang="en-US" altLang="zh-CN" dirty="0">
                <a:latin typeface="FrutigerLTStd-Light"/>
              </a:rPr>
              <a:t>, where they bind </a:t>
            </a:r>
            <a:r>
              <a:rPr lang="en-US" altLang="zh-CN" dirty="0" smtClean="0">
                <a:latin typeface="FrutigerLTStd-Light"/>
              </a:rPr>
              <a:t>DNA, induce </a:t>
            </a:r>
            <a:r>
              <a:rPr lang="en-US" altLang="zh-CN" dirty="0">
                <a:latin typeface="FrutigerLTStd-Light"/>
              </a:rPr>
              <a:t>or repress gene expression.</a:t>
            </a:r>
            <a:endParaRPr lang="zh-CN" altLang="en-US" dirty="0"/>
          </a:p>
        </p:txBody>
      </p:sp>
    </p:spTree>
    <p:extLst>
      <p:ext uri="{BB962C8B-B14F-4D97-AF65-F5344CB8AC3E}">
        <p14:creationId xmlns:p14="http://schemas.microsoft.com/office/powerpoint/2010/main" val="298371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figure_06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57" y="177419"/>
            <a:ext cx="6102130" cy="657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94058" y="437808"/>
            <a:ext cx="7026282" cy="461665"/>
          </a:xfrm>
          <a:prstGeom prst="rect">
            <a:avLst/>
          </a:prstGeom>
        </p:spPr>
        <p:txBody>
          <a:bodyPr wrap="none">
            <a:spAutoFit/>
          </a:bodyPr>
          <a:lstStyle/>
          <a:p>
            <a:r>
              <a:rPr lang="en-US" altLang="zh-CN" sz="2400" b="1" dirty="0">
                <a:solidFill>
                  <a:srgbClr val="1271FF"/>
                </a:solidFill>
                <a:latin typeface="FrutigerLTStd-Bold"/>
              </a:rPr>
              <a:t>Figure 6.3 </a:t>
            </a:r>
            <a:r>
              <a:rPr lang="en-US" altLang="zh-CN" sz="2400" b="1" dirty="0">
                <a:solidFill>
                  <a:srgbClr val="000000"/>
                </a:solidFill>
                <a:latin typeface="FrutigerLTStd-Bold"/>
              </a:rPr>
              <a:t>Immediate vs. delayed early genes</a:t>
            </a:r>
            <a:endParaRPr lang="zh-CN" altLang="en-US" sz="2400" dirty="0"/>
          </a:p>
        </p:txBody>
      </p:sp>
    </p:spTree>
    <p:extLst>
      <p:ext uri="{BB962C8B-B14F-4D97-AF65-F5344CB8AC3E}">
        <p14:creationId xmlns:p14="http://schemas.microsoft.com/office/powerpoint/2010/main" val="12380626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figure_06_3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 y="1307592"/>
            <a:ext cx="7405133" cy="5030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496312" y="207187"/>
            <a:ext cx="6787896" cy="830997"/>
          </a:xfrm>
          <a:prstGeom prst="rect">
            <a:avLst/>
          </a:prstGeom>
        </p:spPr>
        <p:txBody>
          <a:bodyPr wrap="square">
            <a:spAutoFit/>
          </a:bodyPr>
          <a:lstStyle/>
          <a:p>
            <a:pPr algn="ctr"/>
            <a:r>
              <a:rPr lang="en-US" altLang="zh-CN" sz="2400" b="1" dirty="0">
                <a:solidFill>
                  <a:srgbClr val="1271FF"/>
                </a:solidFill>
                <a:latin typeface="FrutigerLTStd-Bold"/>
              </a:rPr>
              <a:t>Figure 6.31 </a:t>
            </a:r>
            <a:r>
              <a:rPr lang="en-US" altLang="zh-CN" sz="2400" b="1" dirty="0" smtClean="0">
                <a:solidFill>
                  <a:srgbClr val="000000"/>
                </a:solidFill>
                <a:latin typeface="FrutigerLTStd-Bold"/>
              </a:rPr>
              <a:t>Negative </a:t>
            </a:r>
            <a:r>
              <a:rPr lang="en-US" altLang="zh-CN" sz="2400" b="1" dirty="0">
                <a:solidFill>
                  <a:srgbClr val="000000"/>
                </a:solidFill>
                <a:latin typeface="FrutigerLTStd-Bold"/>
              </a:rPr>
              <a:t>and positive feedback controls of signaling</a:t>
            </a:r>
            <a:endParaRPr lang="zh-CN" altLang="en-US" sz="2400" dirty="0"/>
          </a:p>
        </p:txBody>
      </p:sp>
      <p:sp>
        <p:nvSpPr>
          <p:cNvPr id="2" name="Rectangle 1"/>
          <p:cNvSpPr/>
          <p:nvPr/>
        </p:nvSpPr>
        <p:spPr>
          <a:xfrm>
            <a:off x="7780038" y="1431757"/>
            <a:ext cx="4337304" cy="4001095"/>
          </a:xfrm>
          <a:prstGeom prst="rect">
            <a:avLst/>
          </a:prstGeom>
        </p:spPr>
        <p:txBody>
          <a:bodyPr wrap="square">
            <a:spAutoFit/>
          </a:bodyPr>
          <a:lstStyle/>
          <a:p>
            <a:r>
              <a:rPr lang="en-US" altLang="zh-CN" dirty="0">
                <a:latin typeface="FrutigerLTStd-Light"/>
              </a:rPr>
              <a:t>(A) When </a:t>
            </a:r>
            <a:r>
              <a:rPr lang="en-US" altLang="zh-CN" dirty="0" smtClean="0">
                <a:latin typeface="FrutigerLTStd-Light"/>
              </a:rPr>
              <a:t>GF receptors </a:t>
            </a:r>
            <a:r>
              <a:rPr lang="en-US" altLang="zh-CN" dirty="0">
                <a:latin typeface="FrutigerLTStd-Light"/>
              </a:rPr>
              <a:t>bind ligand, the resulting activation of the </a:t>
            </a:r>
            <a:r>
              <a:rPr lang="en-US" altLang="zh-CN" dirty="0" err="1">
                <a:latin typeface="FrutigerLTStd-Light"/>
              </a:rPr>
              <a:t>Ras</a:t>
            </a:r>
            <a:r>
              <a:rPr lang="en-US" altLang="zh-CN" dirty="0">
                <a:latin typeface="FrutigerLTStd-Light"/>
              </a:rPr>
              <a:t> </a:t>
            </a:r>
            <a:r>
              <a:rPr lang="en-US" altLang="zh-CN" sz="2000" dirty="0">
                <a:latin typeface="TimesNewRomanPSMT"/>
              </a:rPr>
              <a:t>→ </a:t>
            </a:r>
            <a:r>
              <a:rPr lang="en-US" altLang="zh-CN" dirty="0" err="1">
                <a:latin typeface="FrutigerLTStd-Light"/>
              </a:rPr>
              <a:t>Raf</a:t>
            </a:r>
            <a:r>
              <a:rPr lang="en-US" altLang="zh-CN" dirty="0">
                <a:latin typeface="FrutigerLTStd-Light"/>
              </a:rPr>
              <a:t> </a:t>
            </a:r>
            <a:r>
              <a:rPr lang="en-US" altLang="zh-CN" sz="2000" dirty="0">
                <a:latin typeface="TimesNewRomanPSMT"/>
              </a:rPr>
              <a:t>→ </a:t>
            </a:r>
            <a:r>
              <a:rPr lang="en-US" altLang="zh-CN" dirty="0">
                <a:latin typeface="FrutigerLTStd-Light"/>
              </a:rPr>
              <a:t>MEK </a:t>
            </a:r>
            <a:r>
              <a:rPr lang="en-US" altLang="zh-CN" sz="2000" dirty="0">
                <a:latin typeface="TimesNewRomanPSMT"/>
              </a:rPr>
              <a:t>→ </a:t>
            </a:r>
            <a:r>
              <a:rPr lang="en-US" altLang="zh-CN" dirty="0" err="1">
                <a:latin typeface="FrutigerLTStd-Light"/>
              </a:rPr>
              <a:t>Erk</a:t>
            </a:r>
            <a:r>
              <a:rPr lang="en-US" altLang="zh-CN" dirty="0">
                <a:latin typeface="FrutigerLTStd-Light"/>
              </a:rPr>
              <a:t> </a:t>
            </a:r>
            <a:r>
              <a:rPr lang="en-US" altLang="zh-CN" dirty="0" smtClean="0">
                <a:latin typeface="FrutigerLTStd-Light"/>
              </a:rPr>
              <a:t>signaling pathway </a:t>
            </a:r>
            <a:r>
              <a:rPr lang="en-US" altLang="zh-CN" dirty="0">
                <a:latin typeface="FrutigerLTStd-Light"/>
              </a:rPr>
              <a:t>causes </a:t>
            </a:r>
            <a:r>
              <a:rPr lang="en-US" altLang="zh-CN" u="sng" dirty="0" err="1">
                <a:solidFill>
                  <a:srgbClr val="FF0000"/>
                </a:solidFill>
                <a:latin typeface="FrutigerLTStd-Light"/>
              </a:rPr>
              <a:t>Sprouty</a:t>
            </a:r>
            <a:r>
              <a:rPr lang="en-US" altLang="zh-CN" dirty="0">
                <a:latin typeface="FrutigerLTStd-Light"/>
              </a:rPr>
              <a:t> </a:t>
            </a:r>
            <a:r>
              <a:rPr lang="en-US" altLang="zh-CN" dirty="0" smtClean="0">
                <a:latin typeface="FrutigerLTStd-Light"/>
              </a:rPr>
              <a:t>to </a:t>
            </a:r>
            <a:r>
              <a:rPr lang="en-US" altLang="zh-CN" dirty="0">
                <a:latin typeface="FrutigerLTStd-Light"/>
              </a:rPr>
              <a:t>block binding of Grb2 to </a:t>
            </a:r>
            <a:r>
              <a:rPr lang="en-US" altLang="zh-CN" dirty="0" err="1">
                <a:latin typeface="FrutigerLTStd-Light"/>
              </a:rPr>
              <a:t>Sos</a:t>
            </a:r>
            <a:r>
              <a:rPr lang="en-US" altLang="zh-CN" dirty="0">
                <a:latin typeface="FrutigerLTStd-Light"/>
              </a:rPr>
              <a:t>, thereby </a:t>
            </a:r>
            <a:r>
              <a:rPr lang="en-US" altLang="zh-CN" dirty="0" smtClean="0">
                <a:latin typeface="FrutigerLTStd-Light"/>
              </a:rPr>
              <a:t>shutting down </a:t>
            </a:r>
            <a:r>
              <a:rPr lang="en-US" altLang="zh-CN" dirty="0">
                <a:latin typeface="FrutigerLTStd-Light"/>
              </a:rPr>
              <a:t>further </a:t>
            </a:r>
            <a:r>
              <a:rPr lang="en-US" altLang="zh-CN" dirty="0" err="1">
                <a:latin typeface="FrutigerLTStd-Light"/>
              </a:rPr>
              <a:t>Ras</a:t>
            </a:r>
            <a:r>
              <a:rPr lang="en-US" altLang="zh-CN" dirty="0">
                <a:latin typeface="FrutigerLTStd-Light"/>
              </a:rPr>
              <a:t> activation. </a:t>
            </a:r>
            <a:r>
              <a:rPr lang="en-US" altLang="zh-CN" dirty="0" smtClean="0">
                <a:latin typeface="FrutigerLTStd-Light"/>
              </a:rPr>
              <a:t>Functioning </a:t>
            </a:r>
            <a:r>
              <a:rPr lang="en-US" altLang="zh-CN" dirty="0">
                <a:latin typeface="FrutigerLTStd-Light"/>
              </a:rPr>
              <a:t>in parallel to this negative-feedback loop, the binding of </a:t>
            </a:r>
            <a:r>
              <a:rPr lang="en-US" altLang="zh-CN" dirty="0" err="1">
                <a:solidFill>
                  <a:srgbClr val="FF0000"/>
                </a:solidFill>
                <a:latin typeface="FrutigerLTStd-Light"/>
              </a:rPr>
              <a:t>Ras</a:t>
            </a:r>
            <a:r>
              <a:rPr lang="en-US" altLang="zh-CN" dirty="0">
                <a:solidFill>
                  <a:srgbClr val="FF0000"/>
                </a:solidFill>
                <a:latin typeface="FrutigerLTStd-Light"/>
              </a:rPr>
              <a:t>-GAP</a:t>
            </a:r>
            <a:r>
              <a:rPr lang="en-US" altLang="zh-CN" dirty="0">
                <a:latin typeface="FrutigerLTStd-Light"/>
              </a:rPr>
              <a:t> via </a:t>
            </a:r>
            <a:r>
              <a:rPr lang="en-US" altLang="zh-CN" dirty="0" smtClean="0">
                <a:latin typeface="FrutigerLTStd-Light"/>
              </a:rPr>
              <a:t>its SH2 </a:t>
            </a:r>
            <a:r>
              <a:rPr lang="en-US" altLang="zh-CN" dirty="0">
                <a:latin typeface="FrutigerLTStd-Light"/>
              </a:rPr>
              <a:t>group to a </a:t>
            </a:r>
            <a:r>
              <a:rPr lang="en-US" altLang="zh-CN" dirty="0" err="1">
                <a:latin typeface="FrutigerLTStd-Light"/>
              </a:rPr>
              <a:t>phosphotyrosine</a:t>
            </a:r>
            <a:r>
              <a:rPr lang="en-US" altLang="zh-CN" dirty="0">
                <a:latin typeface="FrutigerLTStd-Light"/>
              </a:rPr>
              <a:t> on the cytoplasmic tail of a ligand-activated receptor </a:t>
            </a:r>
            <a:r>
              <a:rPr lang="en-US" altLang="zh-CN" dirty="0" smtClean="0">
                <a:latin typeface="FrutigerLTStd-Light"/>
              </a:rPr>
              <a:t>places </a:t>
            </a:r>
            <a:r>
              <a:rPr lang="en-US" altLang="zh-CN" dirty="0">
                <a:latin typeface="FrutigerLTStd-Light"/>
              </a:rPr>
              <a:t>it in a position where it can shut down further </a:t>
            </a:r>
            <a:r>
              <a:rPr lang="en-US" altLang="zh-CN" dirty="0" err="1">
                <a:latin typeface="FrutigerLTStd-Light"/>
              </a:rPr>
              <a:t>Ras</a:t>
            </a:r>
            <a:r>
              <a:rPr lang="en-US" altLang="zh-CN" dirty="0">
                <a:latin typeface="FrutigerLTStd-Light"/>
              </a:rPr>
              <a:t> signaling by inducing GTP </a:t>
            </a:r>
            <a:r>
              <a:rPr lang="en-US" altLang="zh-CN" dirty="0" smtClean="0">
                <a:latin typeface="FrutigerLTStd-Light"/>
              </a:rPr>
              <a:t>hydrolysis by </a:t>
            </a:r>
            <a:r>
              <a:rPr lang="en-US" altLang="zh-CN" dirty="0" err="1">
                <a:latin typeface="FrutigerLTStd-Light"/>
              </a:rPr>
              <a:t>Ras</a:t>
            </a:r>
            <a:r>
              <a:rPr lang="en-US" altLang="zh-CN" dirty="0">
                <a:latin typeface="FrutigerLTStd-Light"/>
              </a:rPr>
              <a:t>.</a:t>
            </a:r>
            <a:endParaRPr lang="zh-CN" altLang="en-US" dirty="0"/>
          </a:p>
        </p:txBody>
      </p:sp>
    </p:spTree>
    <p:extLst>
      <p:ext uri="{BB962C8B-B14F-4D97-AF65-F5344CB8AC3E}">
        <p14:creationId xmlns:p14="http://schemas.microsoft.com/office/powerpoint/2010/main" val="12019071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figure_06_3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242" y="1517904"/>
            <a:ext cx="7642988" cy="392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5152" y="5605933"/>
            <a:ext cx="10512552" cy="923330"/>
          </a:xfrm>
          <a:prstGeom prst="rect">
            <a:avLst/>
          </a:prstGeom>
        </p:spPr>
        <p:txBody>
          <a:bodyPr wrap="square">
            <a:spAutoFit/>
          </a:bodyPr>
          <a:lstStyle/>
          <a:p>
            <a:r>
              <a:rPr lang="en-US" altLang="zh-CN" dirty="0">
                <a:latin typeface="FrutigerLTStd-Light"/>
              </a:rPr>
              <a:t>(B) Binding of Hedgehog to Patched </a:t>
            </a:r>
            <a:r>
              <a:rPr lang="en-US" altLang="zh-CN" dirty="0" smtClean="0">
                <a:latin typeface="FrutigerLTStd-Light"/>
              </a:rPr>
              <a:t>permits </a:t>
            </a:r>
            <a:r>
              <a:rPr lang="en-US" altLang="zh-CN" dirty="0">
                <a:latin typeface="FrutigerLTStd-Light"/>
              </a:rPr>
              <a:t>signaling by Smoothened, </a:t>
            </a:r>
            <a:r>
              <a:rPr lang="en-US" altLang="zh-CN" dirty="0" smtClean="0">
                <a:latin typeface="FrutigerLTStd-Light"/>
              </a:rPr>
              <a:t>one of </a:t>
            </a:r>
            <a:r>
              <a:rPr lang="en-US" altLang="zh-CN" dirty="0">
                <a:latin typeface="FrutigerLTStd-Light"/>
              </a:rPr>
              <a:t>the consequences of which is the activation, via </a:t>
            </a:r>
            <a:r>
              <a:rPr lang="en-US" altLang="zh-CN" dirty="0" err="1">
                <a:latin typeface="FrutigerLTStd-Light"/>
              </a:rPr>
              <a:t>Gli</a:t>
            </a:r>
            <a:r>
              <a:rPr lang="en-US" altLang="zh-CN" dirty="0">
                <a:latin typeface="FrutigerLTStd-Light"/>
              </a:rPr>
              <a:t>, of Patched transcription. The </a:t>
            </a:r>
            <a:r>
              <a:rPr lang="en-US" altLang="zh-CN" dirty="0" smtClean="0">
                <a:latin typeface="FrutigerLTStd-Light"/>
              </a:rPr>
              <a:t>increased numbers </a:t>
            </a:r>
            <a:r>
              <a:rPr lang="en-US" altLang="zh-CN" dirty="0">
                <a:latin typeface="FrutigerLTStd-Light"/>
              </a:rPr>
              <a:t>of Patched molecules then function to inhibit further signaling by Smoothened.</a:t>
            </a:r>
            <a:endParaRPr lang="zh-CN" altLang="en-US" dirty="0"/>
          </a:p>
        </p:txBody>
      </p:sp>
      <p:sp>
        <p:nvSpPr>
          <p:cNvPr id="4" name="Rectangle 3"/>
          <p:cNvSpPr/>
          <p:nvPr/>
        </p:nvSpPr>
        <p:spPr>
          <a:xfrm>
            <a:off x="1968312" y="280339"/>
            <a:ext cx="7546848" cy="830997"/>
          </a:xfrm>
          <a:prstGeom prst="rect">
            <a:avLst/>
          </a:prstGeom>
        </p:spPr>
        <p:txBody>
          <a:bodyPr wrap="square">
            <a:spAutoFit/>
          </a:bodyPr>
          <a:lstStyle/>
          <a:p>
            <a:pPr algn="ctr"/>
            <a:r>
              <a:rPr lang="en-US" altLang="zh-CN" sz="2400" b="1" dirty="0">
                <a:solidFill>
                  <a:srgbClr val="1271FF"/>
                </a:solidFill>
                <a:latin typeface="FrutigerLTStd-Bold"/>
              </a:rPr>
              <a:t>Figure 6.31 </a:t>
            </a:r>
            <a:r>
              <a:rPr lang="en-US" altLang="zh-CN" sz="2400" b="1" dirty="0" smtClean="0">
                <a:solidFill>
                  <a:srgbClr val="000000"/>
                </a:solidFill>
                <a:latin typeface="FrutigerLTStd-Bold"/>
              </a:rPr>
              <a:t>Negative </a:t>
            </a:r>
            <a:r>
              <a:rPr lang="en-US" altLang="zh-CN" sz="2400" b="1" dirty="0">
                <a:solidFill>
                  <a:srgbClr val="000000"/>
                </a:solidFill>
                <a:latin typeface="FrutigerLTStd-Bold"/>
              </a:rPr>
              <a:t>and positive feedback controls of signaling</a:t>
            </a:r>
            <a:endParaRPr lang="zh-CN" altLang="en-US" sz="2400" dirty="0"/>
          </a:p>
        </p:txBody>
      </p:sp>
    </p:spTree>
    <p:extLst>
      <p:ext uri="{BB962C8B-B14F-4D97-AF65-F5344CB8AC3E}">
        <p14:creationId xmlns:p14="http://schemas.microsoft.com/office/powerpoint/2010/main" val="21148173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figure_06_31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308" y="288544"/>
            <a:ext cx="2363788"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499104" y="2566553"/>
            <a:ext cx="8607552" cy="2862322"/>
          </a:xfrm>
          <a:prstGeom prst="rect">
            <a:avLst/>
          </a:prstGeom>
        </p:spPr>
        <p:txBody>
          <a:bodyPr wrap="square">
            <a:spAutoFit/>
          </a:bodyPr>
          <a:lstStyle/>
          <a:p>
            <a:r>
              <a:rPr lang="en-US" altLang="zh-CN" dirty="0">
                <a:latin typeface="FrutigerLTStd-Light"/>
              </a:rPr>
              <a:t>(C) An important mechanism of shutting down RTK signaling involves </a:t>
            </a:r>
            <a:r>
              <a:rPr lang="en-US" altLang="zh-CN" u="sng" dirty="0">
                <a:solidFill>
                  <a:srgbClr val="FF0000"/>
                </a:solidFill>
                <a:latin typeface="FrutigerLTStd-Light"/>
              </a:rPr>
              <a:t>the </a:t>
            </a:r>
            <a:r>
              <a:rPr lang="en-US" altLang="zh-CN" u="sng" dirty="0" smtClean="0">
                <a:solidFill>
                  <a:srgbClr val="FF0000"/>
                </a:solidFill>
                <a:latin typeface="FrutigerLTStd-Light"/>
              </a:rPr>
              <a:t>physical internalization </a:t>
            </a:r>
            <a:r>
              <a:rPr lang="en-US" altLang="zh-CN" u="sng" dirty="0">
                <a:solidFill>
                  <a:srgbClr val="FF0000"/>
                </a:solidFill>
                <a:latin typeface="FrutigerLTStd-Light"/>
              </a:rPr>
              <a:t>of receptor molecules</a:t>
            </a:r>
            <a:r>
              <a:rPr lang="en-US" altLang="zh-CN" dirty="0">
                <a:latin typeface="FrutigerLTStd-Light"/>
              </a:rPr>
              <a:t>, preventing them from binding ligand in the </a:t>
            </a:r>
            <a:r>
              <a:rPr lang="en-US" altLang="zh-CN" dirty="0" smtClean="0">
                <a:latin typeface="FrutigerLTStd-Light"/>
              </a:rPr>
              <a:t>extracellular space</a:t>
            </a:r>
            <a:r>
              <a:rPr lang="en-US" altLang="zh-CN" dirty="0">
                <a:latin typeface="FrutigerLTStd-Light"/>
              </a:rPr>
              <a:t>. When a cell is exposed to epidermal growth factor (EGF), introduced into the </a:t>
            </a:r>
            <a:r>
              <a:rPr lang="en-US" altLang="zh-CN" dirty="0" smtClean="0">
                <a:latin typeface="FrutigerLTStd-Light"/>
              </a:rPr>
              <a:t>medium at </a:t>
            </a:r>
            <a:r>
              <a:rPr lang="en-US" altLang="zh-CN" dirty="0">
                <a:latin typeface="FrutigerLTStd-Light"/>
              </a:rPr>
              <a:t>the location shown (</a:t>
            </a:r>
            <a:r>
              <a:rPr lang="en-US" altLang="zh-CN" i="1" dirty="0">
                <a:latin typeface="FrutigerLTStd-LightItalic"/>
              </a:rPr>
              <a:t>arrowheads</a:t>
            </a:r>
            <a:r>
              <a:rPr lang="en-US" altLang="zh-CN" dirty="0">
                <a:latin typeface="FrutigerLTStd-Light"/>
              </a:rPr>
              <a:t>), the EGF initially causes the cell surface EGF </a:t>
            </a:r>
            <a:r>
              <a:rPr lang="en-US" altLang="zh-CN" dirty="0" smtClean="0">
                <a:latin typeface="FrutigerLTStd-Light"/>
              </a:rPr>
              <a:t>receptor molecules</a:t>
            </a:r>
            <a:r>
              <a:rPr lang="en-US" altLang="zh-CN" dirty="0">
                <a:latin typeface="FrutigerLTStd-Light"/>
              </a:rPr>
              <a:t>, which in this case have been linked to a fluorescent dye, to release </a:t>
            </a:r>
            <a:r>
              <a:rPr lang="en-US" altLang="zh-CN" dirty="0" err="1" smtClean="0">
                <a:latin typeface="FrutigerLTStd-Light"/>
              </a:rPr>
              <a:t>mitogenic</a:t>
            </a:r>
            <a:r>
              <a:rPr lang="en-US" altLang="zh-CN" dirty="0" smtClean="0">
                <a:latin typeface="FrutigerLTStd-Light"/>
              </a:rPr>
              <a:t> signals </a:t>
            </a:r>
            <a:r>
              <a:rPr lang="en-US" altLang="zh-CN" dirty="0">
                <a:latin typeface="FrutigerLTStd-Light"/>
              </a:rPr>
              <a:t>into the </a:t>
            </a:r>
            <a:r>
              <a:rPr lang="en-US" altLang="zh-CN" dirty="0" smtClean="0">
                <a:latin typeface="FrutigerLTStd-Light"/>
              </a:rPr>
              <a:t>cell. </a:t>
            </a:r>
            <a:r>
              <a:rPr lang="en-US" altLang="zh-CN" dirty="0">
                <a:latin typeface="FrutigerLTStd-Light"/>
              </a:rPr>
              <a:t>However, within 120 seconds, the fluorescing </a:t>
            </a:r>
            <a:r>
              <a:rPr lang="en-US" altLang="zh-CN" dirty="0" smtClean="0">
                <a:latin typeface="FrutigerLTStd-Light"/>
              </a:rPr>
              <a:t>EGF-R molecules </a:t>
            </a:r>
            <a:r>
              <a:rPr lang="en-US" altLang="zh-CN" dirty="0">
                <a:latin typeface="FrutigerLTStd-Light"/>
              </a:rPr>
              <a:t>have been internalized on the side of the cell facing the EGF source; and </a:t>
            </a:r>
            <a:r>
              <a:rPr lang="en-US" altLang="zh-CN" dirty="0" smtClean="0">
                <a:latin typeface="FrutigerLTStd-Light"/>
              </a:rPr>
              <a:t>by 480 </a:t>
            </a:r>
            <a:r>
              <a:rPr lang="en-US" altLang="zh-CN" dirty="0">
                <a:latin typeface="FrutigerLTStd-Light"/>
              </a:rPr>
              <a:t>seconds, they are found in internalized clusters on all sides of the cell.</a:t>
            </a:r>
            <a:endParaRPr lang="zh-CN" altLang="en-US" dirty="0"/>
          </a:p>
        </p:txBody>
      </p:sp>
      <p:sp>
        <p:nvSpPr>
          <p:cNvPr id="3" name="TextBox 2"/>
          <p:cNvSpPr txBox="1"/>
          <p:nvPr/>
        </p:nvSpPr>
        <p:spPr>
          <a:xfrm>
            <a:off x="3499104" y="786384"/>
            <a:ext cx="8113696" cy="646331"/>
          </a:xfrm>
          <a:prstGeom prst="rect">
            <a:avLst/>
          </a:prstGeom>
          <a:noFill/>
        </p:spPr>
        <p:txBody>
          <a:bodyPr wrap="none" rtlCol="0">
            <a:spAutoFit/>
          </a:bodyPr>
          <a:lstStyle/>
          <a:p>
            <a:r>
              <a:rPr lang="en-US" altLang="zh-CN" sz="3600" b="1" dirty="0" smtClean="0">
                <a:solidFill>
                  <a:srgbClr val="FF0000"/>
                </a:solidFill>
              </a:rPr>
              <a:t>Receptor internalization after stimulation</a:t>
            </a:r>
            <a:endParaRPr lang="zh-CN" altLang="en-US" sz="3600" b="1" dirty="0">
              <a:solidFill>
                <a:srgbClr val="FF0000"/>
              </a:solidFill>
            </a:endParaRPr>
          </a:p>
        </p:txBody>
      </p:sp>
    </p:spTree>
    <p:extLst>
      <p:ext uri="{BB962C8B-B14F-4D97-AF65-F5344CB8AC3E}">
        <p14:creationId xmlns:p14="http://schemas.microsoft.com/office/powerpoint/2010/main" val="40397579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figure_06_31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13" y="1348817"/>
            <a:ext cx="853122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50976" y="4712022"/>
            <a:ext cx="10762488" cy="1754326"/>
          </a:xfrm>
          <a:prstGeom prst="rect">
            <a:avLst/>
          </a:prstGeom>
        </p:spPr>
        <p:txBody>
          <a:bodyPr wrap="square">
            <a:spAutoFit/>
          </a:bodyPr>
          <a:lstStyle/>
          <a:p>
            <a:r>
              <a:rPr lang="en-US" altLang="zh-CN" dirty="0">
                <a:latin typeface="FrutigerLTStd-Light"/>
              </a:rPr>
              <a:t>(D) A </a:t>
            </a:r>
            <a:r>
              <a:rPr lang="en-US" altLang="zh-CN" dirty="0" smtClean="0">
                <a:latin typeface="FrutigerLTStd-Light"/>
              </a:rPr>
              <a:t>positive feedback mechanism </a:t>
            </a:r>
            <a:r>
              <a:rPr lang="en-US" altLang="zh-CN" dirty="0">
                <a:latin typeface="FrutigerLTStd-Light"/>
              </a:rPr>
              <a:t>is illustrated by the actions of</a:t>
            </a:r>
            <a:r>
              <a:rPr lang="en-US" altLang="zh-CN" u="sng" dirty="0">
                <a:solidFill>
                  <a:srgbClr val="FF0000"/>
                </a:solidFill>
                <a:latin typeface="FrutigerLTStd-Light"/>
              </a:rPr>
              <a:t> NF1 (</a:t>
            </a:r>
            <a:r>
              <a:rPr lang="en-US" altLang="zh-CN" u="sng" dirty="0" err="1">
                <a:solidFill>
                  <a:srgbClr val="FF0000"/>
                </a:solidFill>
                <a:latin typeface="FrutigerLTStd-Light"/>
              </a:rPr>
              <a:t>neurofibromin</a:t>
            </a:r>
            <a:r>
              <a:rPr lang="en-US" altLang="zh-CN" u="sng" dirty="0">
                <a:solidFill>
                  <a:srgbClr val="FF0000"/>
                </a:solidFill>
                <a:latin typeface="FrutigerLTStd-Light"/>
              </a:rPr>
              <a:t>)</a:t>
            </a:r>
            <a:r>
              <a:rPr lang="en-US" altLang="zh-CN" dirty="0">
                <a:latin typeface="FrutigerLTStd-Light"/>
              </a:rPr>
              <a:t>, which in </a:t>
            </a:r>
            <a:r>
              <a:rPr lang="en-US" altLang="zh-CN" dirty="0" smtClean="0">
                <a:latin typeface="FrutigerLTStd-Light"/>
              </a:rPr>
              <a:t>resting cells </a:t>
            </a:r>
            <a:r>
              <a:rPr lang="en-US" altLang="zh-CN" dirty="0">
                <a:latin typeface="FrutigerLTStd-Light"/>
              </a:rPr>
              <a:t>ensures the hydrolysis of </a:t>
            </a:r>
            <a:r>
              <a:rPr lang="en-US" altLang="zh-CN" dirty="0" err="1">
                <a:latin typeface="FrutigerLTStd-Light"/>
              </a:rPr>
              <a:t>Ras</a:t>
            </a:r>
            <a:r>
              <a:rPr lang="en-US" altLang="zh-CN" dirty="0">
                <a:latin typeface="FrutigerLTStd-Light"/>
              </a:rPr>
              <a:t>-bound GTP and associated inactivation of signaling by </a:t>
            </a:r>
            <a:r>
              <a:rPr lang="en-US" altLang="zh-CN" dirty="0" err="1" smtClean="0">
                <a:latin typeface="FrutigerLTStd-Light"/>
              </a:rPr>
              <a:t>Ras</a:t>
            </a:r>
            <a:r>
              <a:rPr lang="en-US" altLang="zh-CN" dirty="0" smtClean="0">
                <a:latin typeface="FrutigerLTStd-Light"/>
              </a:rPr>
              <a:t>. However</a:t>
            </a:r>
            <a:r>
              <a:rPr lang="en-US" altLang="zh-CN" dirty="0">
                <a:latin typeface="FrutigerLTStd-Light"/>
              </a:rPr>
              <a:t>, when a GF-activated receptor begins to release signals, it activates a form of </a:t>
            </a:r>
            <a:r>
              <a:rPr lang="en-US" altLang="zh-CN" dirty="0" smtClean="0">
                <a:latin typeface="FrutigerLTStd-Light"/>
              </a:rPr>
              <a:t>PKC (protein </a:t>
            </a:r>
            <a:r>
              <a:rPr lang="en-US" altLang="zh-CN" dirty="0">
                <a:latin typeface="FrutigerLTStd-Light"/>
              </a:rPr>
              <a:t>kinase C) that phosphorylates NF1, causing its </a:t>
            </a:r>
            <a:r>
              <a:rPr lang="en-US" altLang="zh-CN" dirty="0" err="1">
                <a:latin typeface="FrutigerLTStd-Light"/>
              </a:rPr>
              <a:t>ubiquitylation</a:t>
            </a:r>
            <a:r>
              <a:rPr lang="en-US" altLang="zh-CN" dirty="0">
                <a:latin typeface="FrutigerLTStd-Light"/>
              </a:rPr>
              <a:t> and </a:t>
            </a:r>
            <a:r>
              <a:rPr lang="en-US" altLang="zh-CN" dirty="0" smtClean="0">
                <a:latin typeface="FrutigerLTStd-Light"/>
              </a:rPr>
              <a:t>degradation, </a:t>
            </a:r>
            <a:r>
              <a:rPr lang="en-US" altLang="zh-CN" dirty="0">
                <a:latin typeface="FrutigerLTStd-Light"/>
              </a:rPr>
              <a:t>thereby enabling a rapid increase in firing by active, </a:t>
            </a:r>
            <a:r>
              <a:rPr lang="en-US" altLang="zh-CN" dirty="0" smtClean="0">
                <a:latin typeface="FrutigerLTStd-Light"/>
              </a:rPr>
              <a:t>GTP-bound </a:t>
            </a:r>
            <a:r>
              <a:rPr lang="en-US" altLang="zh-CN" dirty="0" err="1" smtClean="0">
                <a:latin typeface="FrutigerLTStd-Light"/>
              </a:rPr>
              <a:t>Ras</a:t>
            </a:r>
            <a:r>
              <a:rPr lang="en-US" altLang="zh-CN" dirty="0" smtClean="0">
                <a:latin typeface="FrutigerLTStd-Light"/>
              </a:rPr>
              <a:t> </a:t>
            </a:r>
            <a:r>
              <a:rPr lang="en-US" altLang="zh-CN" dirty="0">
                <a:latin typeface="FrutigerLTStd-Light"/>
              </a:rPr>
              <a:t>molecules (</a:t>
            </a:r>
            <a:r>
              <a:rPr lang="en-US" altLang="zh-CN" i="1" dirty="0">
                <a:latin typeface="FrutigerLTStd-LightItalic"/>
              </a:rPr>
              <a:t>right</a:t>
            </a:r>
            <a:r>
              <a:rPr lang="en-US" altLang="zh-CN" dirty="0">
                <a:latin typeface="FrutigerLTStd-Light"/>
              </a:rPr>
              <a:t>).</a:t>
            </a:r>
            <a:endParaRPr lang="zh-CN" altLang="en-US" dirty="0"/>
          </a:p>
        </p:txBody>
      </p:sp>
      <p:sp>
        <p:nvSpPr>
          <p:cNvPr id="4" name="Rectangle 3"/>
          <p:cNvSpPr/>
          <p:nvPr/>
        </p:nvSpPr>
        <p:spPr>
          <a:xfrm>
            <a:off x="2325561" y="371202"/>
            <a:ext cx="7043928" cy="584775"/>
          </a:xfrm>
          <a:prstGeom prst="rect">
            <a:avLst/>
          </a:prstGeom>
        </p:spPr>
        <p:txBody>
          <a:bodyPr wrap="square">
            <a:spAutoFit/>
          </a:bodyPr>
          <a:lstStyle/>
          <a:p>
            <a:pPr algn="ctr"/>
            <a:r>
              <a:rPr lang="en-US" altLang="zh-CN" sz="3200" b="1" dirty="0" smtClean="0">
                <a:solidFill>
                  <a:srgbClr val="000000"/>
                </a:solidFill>
                <a:latin typeface="FrutigerLTStd-Bold"/>
              </a:rPr>
              <a:t>Positive </a:t>
            </a:r>
            <a:r>
              <a:rPr lang="en-US" altLang="zh-CN" sz="3200" b="1" dirty="0">
                <a:solidFill>
                  <a:srgbClr val="000000"/>
                </a:solidFill>
                <a:latin typeface="FrutigerLTStd-Bold"/>
              </a:rPr>
              <a:t>feedback </a:t>
            </a:r>
            <a:r>
              <a:rPr lang="en-US" altLang="zh-CN" sz="3200" b="1" dirty="0" smtClean="0">
                <a:solidFill>
                  <a:srgbClr val="000000"/>
                </a:solidFill>
                <a:latin typeface="FrutigerLTStd-Bold"/>
              </a:rPr>
              <a:t>through NF1</a:t>
            </a:r>
            <a:endParaRPr lang="zh-CN" altLang="en-US" sz="3200" dirty="0"/>
          </a:p>
        </p:txBody>
      </p:sp>
    </p:spTree>
    <p:extLst>
      <p:ext uri="{BB962C8B-B14F-4D97-AF65-F5344CB8AC3E}">
        <p14:creationId xmlns:p14="http://schemas.microsoft.com/office/powerpoint/2010/main" val="42727278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figure_06_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34" y="1231944"/>
            <a:ext cx="6835646" cy="526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697592" y="325612"/>
            <a:ext cx="6748160" cy="461665"/>
          </a:xfrm>
          <a:prstGeom prst="rect">
            <a:avLst/>
          </a:prstGeom>
        </p:spPr>
        <p:txBody>
          <a:bodyPr wrap="square">
            <a:spAutoFit/>
          </a:bodyPr>
          <a:lstStyle/>
          <a:p>
            <a:r>
              <a:rPr lang="en-US" altLang="zh-CN" sz="2400" b="1" dirty="0">
                <a:solidFill>
                  <a:srgbClr val="1271FF"/>
                </a:solidFill>
                <a:latin typeface="FrutigerLTStd-Bold"/>
              </a:rPr>
              <a:t>Figure 6.32 </a:t>
            </a:r>
            <a:r>
              <a:rPr lang="en-US" altLang="zh-CN" sz="2400" b="1" dirty="0" smtClean="0">
                <a:solidFill>
                  <a:srgbClr val="000000"/>
                </a:solidFill>
                <a:latin typeface="FrutigerLTStd-Bold"/>
              </a:rPr>
              <a:t>Two-dimensional signaling </a:t>
            </a:r>
            <a:r>
              <a:rPr lang="en-US" altLang="zh-CN" sz="2400" b="1" dirty="0">
                <a:solidFill>
                  <a:srgbClr val="000000"/>
                </a:solidFill>
                <a:latin typeface="FrutigerLTStd-Bold"/>
              </a:rPr>
              <a:t>maps</a:t>
            </a:r>
            <a:endParaRPr lang="zh-CN" altLang="en-US" sz="2400" dirty="0"/>
          </a:p>
        </p:txBody>
      </p:sp>
      <p:sp>
        <p:nvSpPr>
          <p:cNvPr id="3" name="Rectangle 2"/>
          <p:cNvSpPr/>
          <p:nvPr/>
        </p:nvSpPr>
        <p:spPr>
          <a:xfrm>
            <a:off x="7379208" y="1612892"/>
            <a:ext cx="4544568" cy="4585871"/>
          </a:xfrm>
          <a:prstGeom prst="rect">
            <a:avLst/>
          </a:prstGeom>
        </p:spPr>
        <p:txBody>
          <a:bodyPr wrap="square">
            <a:spAutoFit/>
          </a:bodyPr>
          <a:lstStyle/>
          <a:p>
            <a:r>
              <a:rPr lang="en-US" altLang="zh-CN" dirty="0">
                <a:latin typeface="FrutigerLTStd-Light"/>
              </a:rPr>
              <a:t>While we have </a:t>
            </a:r>
            <a:r>
              <a:rPr lang="en-US" altLang="zh-CN" dirty="0" smtClean="0">
                <a:latin typeface="FrutigerLTStd-Light"/>
              </a:rPr>
              <a:t>depicted signaling </a:t>
            </a:r>
            <a:r>
              <a:rPr lang="en-US" altLang="zh-CN" dirty="0">
                <a:latin typeface="FrutigerLTStd-Light"/>
              </a:rPr>
              <a:t>pathways as linear </a:t>
            </a:r>
            <a:r>
              <a:rPr lang="en-US" altLang="zh-CN" dirty="0" smtClean="0">
                <a:latin typeface="FrutigerLTStd-Light"/>
              </a:rPr>
              <a:t>cascades reaching </a:t>
            </a:r>
            <a:r>
              <a:rPr lang="en-US" altLang="zh-CN" dirty="0">
                <a:latin typeface="FrutigerLTStd-Light"/>
              </a:rPr>
              <a:t>from the plasma </a:t>
            </a:r>
            <a:r>
              <a:rPr lang="en-US" altLang="zh-CN" dirty="0" smtClean="0">
                <a:latin typeface="FrutigerLTStd-Light"/>
              </a:rPr>
              <a:t>membrane to </a:t>
            </a:r>
            <a:r>
              <a:rPr lang="en-US" altLang="zh-CN" dirty="0">
                <a:latin typeface="FrutigerLTStd-Light"/>
              </a:rPr>
              <a:t>the nucleus, with occasional </a:t>
            </a:r>
            <a:r>
              <a:rPr lang="en-US" altLang="zh-CN" dirty="0" smtClean="0">
                <a:latin typeface="FrutigerLTStd-Light"/>
              </a:rPr>
              <a:t>branch points</a:t>
            </a:r>
            <a:r>
              <a:rPr lang="en-US" altLang="zh-CN" dirty="0">
                <a:latin typeface="FrutigerLTStd-Light"/>
              </a:rPr>
              <a:t>, a rapidly growing body </a:t>
            </a:r>
            <a:r>
              <a:rPr lang="en-US" altLang="zh-CN" dirty="0" smtClean="0">
                <a:latin typeface="FrutigerLTStd-Light"/>
              </a:rPr>
              <a:t>of research </a:t>
            </a:r>
            <a:r>
              <a:rPr lang="en-US" altLang="zh-CN" dirty="0">
                <a:latin typeface="FrutigerLTStd-Light"/>
              </a:rPr>
              <a:t>reveals that these </a:t>
            </a:r>
            <a:r>
              <a:rPr lang="en-US" altLang="zh-CN" dirty="0" smtClean="0">
                <a:latin typeface="FrutigerLTStd-Light"/>
              </a:rPr>
              <a:t>pathways interact </a:t>
            </a:r>
            <a:r>
              <a:rPr lang="en-US" altLang="zh-CN" dirty="0">
                <a:latin typeface="FrutigerLTStd-Light"/>
              </a:rPr>
              <a:t>via numerous lateral </a:t>
            </a:r>
            <a:r>
              <a:rPr lang="en-US" altLang="zh-CN" dirty="0" smtClean="0">
                <a:latin typeface="FrutigerLTStd-Light"/>
              </a:rPr>
              <a:t>cross connections </a:t>
            </a:r>
            <a:r>
              <a:rPr lang="en-US" altLang="zh-CN" dirty="0">
                <a:latin typeface="FrutigerLTStd-Light"/>
              </a:rPr>
              <a:t>and points of </a:t>
            </a:r>
            <a:r>
              <a:rPr lang="en-US" altLang="zh-CN" dirty="0" smtClean="0">
                <a:latin typeface="FrutigerLTStd-Light"/>
              </a:rPr>
              <a:t>convergence. This </a:t>
            </a:r>
            <a:r>
              <a:rPr lang="en-US" altLang="zh-CN" dirty="0">
                <a:latin typeface="FrutigerLTStd-Light"/>
              </a:rPr>
              <a:t>diagram, itself a </a:t>
            </a:r>
            <a:r>
              <a:rPr lang="en-US" altLang="zh-CN" dirty="0" smtClean="0">
                <a:latin typeface="FrutigerLTStd-Light"/>
              </a:rPr>
              <a:t>simplification, provides </a:t>
            </a:r>
            <a:r>
              <a:rPr lang="en-US" altLang="zh-CN" dirty="0">
                <a:latin typeface="FrutigerLTStd-Light"/>
              </a:rPr>
              <a:t>some hints of these </a:t>
            </a:r>
            <a:r>
              <a:rPr lang="en-US" altLang="zh-CN" dirty="0" smtClean="0">
                <a:latin typeface="FrutigerLTStd-Light"/>
              </a:rPr>
              <a:t>cross connections</a:t>
            </a:r>
            <a:r>
              <a:rPr lang="en-US" altLang="zh-CN" dirty="0">
                <a:latin typeface="FrutigerLTStd-Light"/>
              </a:rPr>
              <a:t>. Note, for example, </a:t>
            </a:r>
            <a:r>
              <a:rPr lang="en-US" altLang="zh-CN" dirty="0" smtClean="0">
                <a:latin typeface="FrutigerLTStd-Light"/>
              </a:rPr>
              <a:t>that </a:t>
            </a:r>
            <a:r>
              <a:rPr lang="en-US" altLang="zh-CN" u="sng" dirty="0" smtClean="0">
                <a:latin typeface="FrutigerLTStd-Light"/>
              </a:rPr>
              <a:t>GSK-3</a:t>
            </a:r>
            <a:r>
              <a:rPr lang="en-US" altLang="zh-CN" sz="2000" u="sng" dirty="0" smtClean="0">
                <a:latin typeface="TimesNewRomanPSMT"/>
              </a:rPr>
              <a:t>β</a:t>
            </a:r>
            <a:r>
              <a:rPr lang="en-US" altLang="zh-CN" u="sng" dirty="0">
                <a:latin typeface="FrutigerLTStd-Light"/>
              </a:rPr>
              <a:t>, which plays a central role </a:t>
            </a:r>
            <a:r>
              <a:rPr lang="en-US" altLang="zh-CN" u="sng" dirty="0" smtClean="0">
                <a:latin typeface="FrutigerLTStd-Light"/>
              </a:rPr>
              <a:t>in the </a:t>
            </a:r>
            <a:r>
              <a:rPr lang="en-US" altLang="zh-CN" u="sng" dirty="0" err="1">
                <a:latin typeface="FrutigerLTStd-Light"/>
              </a:rPr>
              <a:t>Wnt</a:t>
            </a:r>
            <a:r>
              <a:rPr lang="en-US" altLang="zh-CN" u="sng" dirty="0">
                <a:latin typeface="FrutigerLTStd-Light"/>
              </a:rPr>
              <a:t>–</a:t>
            </a:r>
            <a:r>
              <a:rPr lang="en-US" altLang="zh-CN" sz="2000" u="sng" dirty="0">
                <a:latin typeface="TimesNewRomanPSMT"/>
              </a:rPr>
              <a:t>β</a:t>
            </a:r>
            <a:r>
              <a:rPr lang="en-US" altLang="zh-CN" u="sng" dirty="0">
                <a:latin typeface="FrutigerLTStd-Light"/>
              </a:rPr>
              <a:t>-catenin pathway, is </a:t>
            </a:r>
            <a:r>
              <a:rPr lang="en-US" altLang="zh-CN" u="sng" dirty="0" smtClean="0">
                <a:latin typeface="FrutigerLTStd-Light"/>
              </a:rPr>
              <a:t>also regulated </a:t>
            </a:r>
            <a:r>
              <a:rPr lang="en-US" altLang="zh-CN" u="sng" dirty="0">
                <a:latin typeface="FrutigerLTStd-Light"/>
              </a:rPr>
              <a:t>by signaling proteins </a:t>
            </a:r>
            <a:r>
              <a:rPr lang="en-US" altLang="zh-CN" u="sng" dirty="0" smtClean="0">
                <a:latin typeface="FrutigerLTStd-Light"/>
              </a:rPr>
              <a:t>lying downstream </a:t>
            </a:r>
            <a:r>
              <a:rPr lang="en-US" altLang="zh-CN" u="sng" dirty="0">
                <a:latin typeface="FrutigerLTStd-Light"/>
              </a:rPr>
              <a:t>of tyrosine kinase receptors.</a:t>
            </a:r>
            <a:endParaRPr lang="zh-CN" altLang="en-US" u="sng" dirty="0"/>
          </a:p>
        </p:txBody>
      </p:sp>
    </p:spTree>
    <p:extLst>
      <p:ext uri="{BB962C8B-B14F-4D97-AF65-F5344CB8AC3E}">
        <p14:creationId xmlns:p14="http://schemas.microsoft.com/office/powerpoint/2010/main" val="23809217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figure_06_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85" y="1243584"/>
            <a:ext cx="7494391" cy="527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823576" y="1331072"/>
            <a:ext cx="4062984" cy="4801314"/>
          </a:xfrm>
          <a:prstGeom prst="rect">
            <a:avLst/>
          </a:prstGeom>
        </p:spPr>
        <p:txBody>
          <a:bodyPr wrap="square">
            <a:spAutoFit/>
          </a:bodyPr>
          <a:lstStyle/>
          <a:p>
            <a:r>
              <a:rPr lang="en-US" altLang="zh-CN" dirty="0" smtClean="0">
                <a:solidFill>
                  <a:srgbClr val="000000"/>
                </a:solidFill>
                <a:latin typeface="FrutigerLTStd-Light"/>
              </a:rPr>
              <a:t>Detailed biochemical </a:t>
            </a:r>
            <a:r>
              <a:rPr lang="en-US" altLang="zh-CN" dirty="0">
                <a:solidFill>
                  <a:srgbClr val="000000"/>
                </a:solidFill>
                <a:latin typeface="FrutigerLTStd-Light"/>
              </a:rPr>
              <a:t>analyses </a:t>
            </a:r>
            <a:r>
              <a:rPr lang="en-US" altLang="zh-CN" dirty="0" smtClean="0">
                <a:solidFill>
                  <a:srgbClr val="000000"/>
                </a:solidFill>
                <a:latin typeface="FrutigerLTStd-Light"/>
              </a:rPr>
              <a:t>of the </a:t>
            </a:r>
            <a:r>
              <a:rPr lang="en-US" altLang="zh-CN" dirty="0">
                <a:solidFill>
                  <a:srgbClr val="000000"/>
                </a:solidFill>
                <a:latin typeface="FrutigerLTStd-Light"/>
              </a:rPr>
              <a:t>GTP-bound, </a:t>
            </a:r>
            <a:r>
              <a:rPr lang="en-US" altLang="zh-CN" dirty="0" smtClean="0">
                <a:solidFill>
                  <a:srgbClr val="000000"/>
                </a:solidFill>
                <a:latin typeface="FrutigerLTStd-Light"/>
              </a:rPr>
              <a:t>activated form </a:t>
            </a:r>
            <a:r>
              <a:rPr lang="en-US" altLang="zh-CN" dirty="0">
                <a:solidFill>
                  <a:srgbClr val="000000"/>
                </a:solidFill>
                <a:latin typeface="FrutigerLTStd-Light"/>
              </a:rPr>
              <a:t>of the </a:t>
            </a:r>
            <a:r>
              <a:rPr lang="en-US" altLang="zh-CN" dirty="0" err="1">
                <a:solidFill>
                  <a:srgbClr val="000000"/>
                </a:solidFill>
                <a:latin typeface="FrutigerLTStd-Light"/>
              </a:rPr>
              <a:t>Ras</a:t>
            </a:r>
            <a:r>
              <a:rPr lang="en-US" altLang="zh-CN" dirty="0">
                <a:solidFill>
                  <a:srgbClr val="000000"/>
                </a:solidFill>
                <a:latin typeface="FrutigerLTStd-Light"/>
              </a:rPr>
              <a:t> </a:t>
            </a:r>
            <a:r>
              <a:rPr lang="en-US" altLang="zh-CN" dirty="0" smtClean="0">
                <a:solidFill>
                  <a:srgbClr val="000000"/>
                </a:solidFill>
                <a:latin typeface="FrutigerLTStd-Light"/>
              </a:rPr>
              <a:t>proteins indicate </a:t>
            </a:r>
            <a:r>
              <a:rPr lang="en-US" altLang="zh-CN" dirty="0">
                <a:solidFill>
                  <a:srgbClr val="000000"/>
                </a:solidFill>
                <a:latin typeface="FrutigerLTStd-Light"/>
              </a:rPr>
              <a:t>that these </a:t>
            </a:r>
            <a:r>
              <a:rPr lang="en-US" altLang="zh-CN" dirty="0" smtClean="0">
                <a:solidFill>
                  <a:srgbClr val="000000"/>
                </a:solidFill>
                <a:latin typeface="FrutigerLTStd-Light"/>
              </a:rPr>
              <a:t>proteins bind </a:t>
            </a:r>
            <a:r>
              <a:rPr lang="en-US" altLang="zh-CN" dirty="0">
                <a:solidFill>
                  <a:srgbClr val="000000"/>
                </a:solidFill>
                <a:latin typeface="FrutigerLTStd-Light"/>
              </a:rPr>
              <a:t>to far more than </a:t>
            </a:r>
            <a:r>
              <a:rPr lang="en-US" altLang="zh-CN" dirty="0" smtClean="0">
                <a:solidFill>
                  <a:srgbClr val="000000"/>
                </a:solidFill>
                <a:latin typeface="FrutigerLTStd-Light"/>
              </a:rPr>
              <a:t>the three </a:t>
            </a:r>
            <a:r>
              <a:rPr lang="en-US" altLang="zh-CN" dirty="0">
                <a:solidFill>
                  <a:srgbClr val="000000"/>
                </a:solidFill>
                <a:latin typeface="FrutigerLTStd-Light"/>
              </a:rPr>
              <a:t>major effectors of </a:t>
            </a:r>
            <a:r>
              <a:rPr lang="en-US" altLang="zh-CN" dirty="0" err="1" smtClean="0">
                <a:solidFill>
                  <a:srgbClr val="000000"/>
                </a:solidFill>
                <a:latin typeface="FrutigerLTStd-Light"/>
              </a:rPr>
              <a:t>Ras</a:t>
            </a:r>
            <a:r>
              <a:rPr lang="en-US" altLang="zh-CN" dirty="0" smtClean="0">
                <a:solidFill>
                  <a:srgbClr val="000000"/>
                </a:solidFill>
                <a:latin typeface="FrutigerLTStd-Light"/>
              </a:rPr>
              <a:t> signaling—</a:t>
            </a:r>
            <a:r>
              <a:rPr lang="en-US" altLang="zh-CN" dirty="0" err="1" smtClean="0">
                <a:solidFill>
                  <a:srgbClr val="000000"/>
                </a:solidFill>
                <a:latin typeface="FrutigerLTStd-Light"/>
              </a:rPr>
              <a:t>Raf</a:t>
            </a:r>
            <a:r>
              <a:rPr lang="en-US" altLang="zh-CN" dirty="0">
                <a:solidFill>
                  <a:srgbClr val="000000"/>
                </a:solidFill>
                <a:latin typeface="FrutigerLTStd-Light"/>
              </a:rPr>
              <a:t>, </a:t>
            </a:r>
            <a:r>
              <a:rPr lang="en-US" altLang="zh-CN" dirty="0" err="1">
                <a:solidFill>
                  <a:srgbClr val="000000"/>
                </a:solidFill>
                <a:latin typeface="FrutigerLTStd-Light"/>
              </a:rPr>
              <a:t>Ral</a:t>
            </a:r>
            <a:r>
              <a:rPr lang="en-US" altLang="zh-CN" dirty="0">
                <a:solidFill>
                  <a:srgbClr val="000000"/>
                </a:solidFill>
                <a:latin typeface="FrutigerLTStd-Light"/>
              </a:rPr>
              <a:t>-GEF, </a:t>
            </a:r>
            <a:r>
              <a:rPr lang="en-US" altLang="zh-CN" dirty="0" smtClean="0">
                <a:solidFill>
                  <a:srgbClr val="000000"/>
                </a:solidFill>
                <a:latin typeface="FrutigerLTStd-Light"/>
              </a:rPr>
              <a:t>and PI3 </a:t>
            </a:r>
            <a:r>
              <a:rPr lang="en-US" altLang="zh-CN" dirty="0">
                <a:solidFill>
                  <a:srgbClr val="000000"/>
                </a:solidFill>
                <a:latin typeface="FrutigerLTStd-Light"/>
              </a:rPr>
              <a:t>kinase (PI3K). As </a:t>
            </a:r>
            <a:r>
              <a:rPr lang="en-US" altLang="zh-CN" dirty="0" smtClean="0">
                <a:solidFill>
                  <a:srgbClr val="000000"/>
                </a:solidFill>
                <a:latin typeface="FrutigerLTStd-Light"/>
              </a:rPr>
              <a:t>shown here</a:t>
            </a:r>
            <a:r>
              <a:rPr lang="en-US" altLang="zh-CN" dirty="0">
                <a:solidFill>
                  <a:srgbClr val="000000"/>
                </a:solidFill>
                <a:latin typeface="FrutigerLTStd-Light"/>
              </a:rPr>
              <a:t>, at least eight </a:t>
            </a:r>
            <a:r>
              <a:rPr lang="en-US" altLang="zh-CN" dirty="0" smtClean="0">
                <a:solidFill>
                  <a:srgbClr val="000000"/>
                </a:solidFill>
                <a:latin typeface="FrutigerLTStd-Light"/>
              </a:rPr>
              <a:t>additional </a:t>
            </a:r>
            <a:r>
              <a:rPr lang="en-US" altLang="zh-CN" dirty="0" err="1" smtClean="0">
                <a:solidFill>
                  <a:srgbClr val="000000"/>
                </a:solidFill>
                <a:latin typeface="FrutigerLTStd-Light"/>
              </a:rPr>
              <a:t>Ras</a:t>
            </a:r>
            <a:r>
              <a:rPr lang="en-US" altLang="zh-CN" dirty="0" smtClean="0">
                <a:solidFill>
                  <a:srgbClr val="000000"/>
                </a:solidFill>
                <a:latin typeface="FrutigerLTStd-Light"/>
              </a:rPr>
              <a:t>-interacting proteins have </a:t>
            </a:r>
            <a:r>
              <a:rPr lang="en-US" altLang="zh-CN" dirty="0">
                <a:solidFill>
                  <a:srgbClr val="000000"/>
                </a:solidFill>
                <a:latin typeface="FrutigerLTStd-Light"/>
              </a:rPr>
              <a:t>been </a:t>
            </a:r>
            <a:r>
              <a:rPr lang="en-US" altLang="zh-CN" dirty="0" smtClean="0">
                <a:solidFill>
                  <a:srgbClr val="000000"/>
                </a:solidFill>
                <a:latin typeface="FrutigerLTStd-Light"/>
              </a:rPr>
              <a:t>uncovered, most </a:t>
            </a:r>
            <a:r>
              <a:rPr lang="en-US" altLang="zh-CN" dirty="0">
                <a:solidFill>
                  <a:srgbClr val="000000"/>
                </a:solidFill>
                <a:latin typeface="FrutigerLTStd-Light"/>
              </a:rPr>
              <a:t>of which are </a:t>
            </a:r>
            <a:r>
              <a:rPr lang="en-US" altLang="zh-CN" dirty="0" smtClean="0">
                <a:solidFill>
                  <a:srgbClr val="000000"/>
                </a:solidFill>
                <a:latin typeface="FrutigerLTStd-Light"/>
              </a:rPr>
              <a:t>known or </a:t>
            </a:r>
            <a:r>
              <a:rPr lang="en-US" altLang="zh-CN" dirty="0">
                <a:solidFill>
                  <a:srgbClr val="000000"/>
                </a:solidFill>
                <a:latin typeface="FrutigerLTStd-Light"/>
              </a:rPr>
              <a:t>suspected to play </a:t>
            </a:r>
            <a:r>
              <a:rPr lang="en-US" altLang="zh-CN" dirty="0" smtClean="0">
                <a:solidFill>
                  <a:srgbClr val="000000"/>
                </a:solidFill>
                <a:latin typeface="FrutigerLTStd-Light"/>
              </a:rPr>
              <a:t>key roles </a:t>
            </a:r>
            <a:r>
              <a:rPr lang="en-US" altLang="zh-CN" dirty="0">
                <a:solidFill>
                  <a:srgbClr val="000000"/>
                </a:solidFill>
                <a:latin typeface="FrutigerLTStd-Light"/>
              </a:rPr>
              <a:t>in relaying </a:t>
            </a:r>
            <a:r>
              <a:rPr lang="en-US" altLang="zh-CN" dirty="0" err="1">
                <a:solidFill>
                  <a:srgbClr val="000000"/>
                </a:solidFill>
                <a:latin typeface="FrutigerLTStd-Light"/>
              </a:rPr>
              <a:t>Ras</a:t>
            </a:r>
            <a:r>
              <a:rPr lang="en-US" altLang="zh-CN" dirty="0">
                <a:solidFill>
                  <a:srgbClr val="000000"/>
                </a:solidFill>
                <a:latin typeface="FrutigerLTStd-Light"/>
              </a:rPr>
              <a:t> </a:t>
            </a:r>
            <a:r>
              <a:rPr lang="en-US" altLang="zh-CN" dirty="0" smtClean="0">
                <a:solidFill>
                  <a:srgbClr val="000000"/>
                </a:solidFill>
                <a:latin typeface="FrutigerLTStd-Light"/>
              </a:rPr>
              <a:t>signals to </a:t>
            </a:r>
            <a:r>
              <a:rPr lang="en-US" altLang="zh-CN" dirty="0">
                <a:solidFill>
                  <a:srgbClr val="000000"/>
                </a:solidFill>
                <a:latin typeface="FrutigerLTStd-Light"/>
              </a:rPr>
              <a:t>specialized </a:t>
            </a:r>
            <a:r>
              <a:rPr lang="en-US" altLang="zh-CN" dirty="0" smtClean="0">
                <a:solidFill>
                  <a:srgbClr val="000000"/>
                </a:solidFill>
                <a:latin typeface="FrutigerLTStd-Light"/>
              </a:rPr>
              <a:t>downstream signaling </a:t>
            </a:r>
            <a:r>
              <a:rPr lang="en-US" altLang="zh-CN" dirty="0">
                <a:solidFill>
                  <a:srgbClr val="000000"/>
                </a:solidFill>
                <a:latin typeface="FrutigerLTStd-Light"/>
              </a:rPr>
              <a:t>circuits </a:t>
            </a:r>
            <a:r>
              <a:rPr lang="en-US" altLang="zh-CN" dirty="0" smtClean="0">
                <a:solidFill>
                  <a:srgbClr val="000000"/>
                </a:solidFill>
                <a:latin typeface="FrutigerLTStd-Light"/>
              </a:rPr>
              <a:t>involved in </a:t>
            </a:r>
            <a:r>
              <a:rPr lang="en-US" altLang="zh-CN" dirty="0">
                <a:solidFill>
                  <a:srgbClr val="000000"/>
                </a:solidFill>
                <a:latin typeface="FrutigerLTStd-Light"/>
              </a:rPr>
              <a:t>functions as diverse </a:t>
            </a:r>
            <a:r>
              <a:rPr lang="en-US" altLang="zh-CN" dirty="0" smtClean="0">
                <a:solidFill>
                  <a:srgbClr val="000000"/>
                </a:solidFill>
                <a:latin typeface="FrutigerLTStd-Light"/>
              </a:rPr>
              <a:t>as transcription</a:t>
            </a:r>
            <a:r>
              <a:rPr lang="en-US" altLang="zh-CN" dirty="0">
                <a:solidFill>
                  <a:srgbClr val="000000"/>
                </a:solidFill>
                <a:latin typeface="FrutigerLTStd-Light"/>
              </a:rPr>
              <a:t>, </a:t>
            </a:r>
            <a:r>
              <a:rPr lang="en-US" altLang="zh-CN" dirty="0" smtClean="0">
                <a:solidFill>
                  <a:srgbClr val="000000"/>
                </a:solidFill>
                <a:latin typeface="FrutigerLTStd-Light"/>
              </a:rPr>
              <a:t>membrane trafficking</a:t>
            </a:r>
            <a:r>
              <a:rPr lang="en-US" altLang="zh-CN" dirty="0">
                <a:solidFill>
                  <a:srgbClr val="000000"/>
                </a:solidFill>
                <a:latin typeface="FrutigerLTStd-Light"/>
              </a:rPr>
              <a:t>, endocytosis, </a:t>
            </a:r>
            <a:r>
              <a:rPr lang="en-US" altLang="zh-CN" dirty="0" smtClean="0">
                <a:solidFill>
                  <a:srgbClr val="000000"/>
                </a:solidFill>
                <a:latin typeface="FrutigerLTStd-Light"/>
              </a:rPr>
              <a:t>and translation</a:t>
            </a:r>
            <a:r>
              <a:rPr lang="en-US" altLang="zh-CN" dirty="0">
                <a:solidFill>
                  <a:srgbClr val="000000"/>
                </a:solidFill>
                <a:latin typeface="FrutigerLTStd-Light"/>
              </a:rPr>
              <a:t>.</a:t>
            </a:r>
            <a:endParaRPr lang="zh-CN" altLang="en-US" dirty="0"/>
          </a:p>
        </p:txBody>
      </p:sp>
      <p:sp>
        <p:nvSpPr>
          <p:cNvPr id="3" name="Rectangle 2"/>
          <p:cNvSpPr/>
          <p:nvPr/>
        </p:nvSpPr>
        <p:spPr>
          <a:xfrm>
            <a:off x="3358068" y="263136"/>
            <a:ext cx="5471370" cy="461665"/>
          </a:xfrm>
          <a:prstGeom prst="rect">
            <a:avLst/>
          </a:prstGeom>
        </p:spPr>
        <p:txBody>
          <a:bodyPr wrap="none">
            <a:spAutoFit/>
          </a:bodyPr>
          <a:lstStyle/>
          <a:p>
            <a:r>
              <a:rPr lang="en-US" altLang="zh-CN" sz="2400" b="1" dirty="0">
                <a:solidFill>
                  <a:srgbClr val="1271FF"/>
                </a:solidFill>
                <a:latin typeface="FrutigerLTStd-Bold"/>
              </a:rPr>
              <a:t>Figure 6.33 </a:t>
            </a:r>
            <a:r>
              <a:rPr lang="en-US" altLang="zh-CN" sz="2400" b="1" dirty="0" err="1">
                <a:solidFill>
                  <a:srgbClr val="000000"/>
                </a:solidFill>
                <a:latin typeface="FrutigerLTStd-Bold"/>
              </a:rPr>
              <a:t>Ras</a:t>
            </a:r>
            <a:r>
              <a:rPr lang="en-US" altLang="zh-CN" sz="2400" b="1" dirty="0">
                <a:solidFill>
                  <a:srgbClr val="000000"/>
                </a:solidFill>
                <a:latin typeface="FrutigerLTStd-Bold"/>
              </a:rPr>
              <a:t> effector pathways </a:t>
            </a:r>
            <a:endParaRPr lang="zh-CN" altLang="en-US" sz="2400" dirty="0"/>
          </a:p>
        </p:txBody>
      </p:sp>
    </p:spTree>
    <p:extLst>
      <p:ext uri="{BB962C8B-B14F-4D97-AF65-F5344CB8AC3E}">
        <p14:creationId xmlns:p14="http://schemas.microsoft.com/office/powerpoint/2010/main" val="31679446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7088" y="420624"/>
            <a:ext cx="8668399" cy="646331"/>
          </a:xfrm>
          <a:prstGeom prst="rect">
            <a:avLst/>
          </a:prstGeom>
          <a:noFill/>
        </p:spPr>
        <p:txBody>
          <a:bodyPr wrap="none" rtlCol="0">
            <a:spAutoFit/>
          </a:bodyPr>
          <a:lstStyle/>
          <a:p>
            <a:r>
              <a:rPr lang="en-US" altLang="zh-CN" sz="3600" b="1" dirty="0" smtClean="0"/>
              <a:t>Complexity of Cancer Signaling Transduction</a:t>
            </a:r>
            <a:endParaRPr lang="zh-CN" altLang="en-US" sz="3600" b="1" dirty="0"/>
          </a:p>
        </p:txBody>
      </p:sp>
      <p:sp>
        <p:nvSpPr>
          <p:cNvPr id="4" name="TextBox 3"/>
          <p:cNvSpPr txBox="1"/>
          <p:nvPr/>
        </p:nvSpPr>
        <p:spPr>
          <a:xfrm>
            <a:off x="1078992" y="3257507"/>
            <a:ext cx="9436495" cy="830997"/>
          </a:xfrm>
          <a:prstGeom prst="rect">
            <a:avLst/>
          </a:prstGeom>
          <a:noFill/>
        </p:spPr>
        <p:txBody>
          <a:bodyPr wrap="square" rtlCol="0">
            <a:spAutoFit/>
          </a:bodyPr>
          <a:lstStyle/>
          <a:p>
            <a:r>
              <a:rPr lang="en-US" altLang="zh-CN" sz="2400" dirty="0" smtClean="0"/>
              <a:t>2, Different types of cancer cells use different signaling pathway to become transformed;</a:t>
            </a:r>
            <a:endParaRPr lang="zh-CN" altLang="en-US" sz="2400" dirty="0"/>
          </a:p>
        </p:txBody>
      </p:sp>
      <p:sp>
        <p:nvSpPr>
          <p:cNvPr id="5" name="TextBox 4"/>
          <p:cNvSpPr txBox="1"/>
          <p:nvPr/>
        </p:nvSpPr>
        <p:spPr>
          <a:xfrm>
            <a:off x="1078992" y="4450342"/>
            <a:ext cx="9436495" cy="830997"/>
          </a:xfrm>
          <a:prstGeom prst="rect">
            <a:avLst/>
          </a:prstGeom>
          <a:noFill/>
        </p:spPr>
        <p:txBody>
          <a:bodyPr wrap="square" rtlCol="0">
            <a:spAutoFit/>
          </a:bodyPr>
          <a:lstStyle/>
          <a:p>
            <a:r>
              <a:rPr lang="en-US" altLang="zh-CN" sz="2400" dirty="0" smtClean="0"/>
              <a:t>3, In the same pathway, some genes but not others are highly selected to be genetically altered in cancer; </a:t>
            </a:r>
            <a:endParaRPr lang="zh-CN" altLang="en-US" sz="2400" dirty="0"/>
          </a:p>
        </p:txBody>
      </p:sp>
      <p:sp>
        <p:nvSpPr>
          <p:cNvPr id="6" name="TextBox 5"/>
          <p:cNvSpPr txBox="1"/>
          <p:nvPr/>
        </p:nvSpPr>
        <p:spPr>
          <a:xfrm>
            <a:off x="1078992" y="2009245"/>
            <a:ext cx="9436495" cy="830997"/>
          </a:xfrm>
          <a:prstGeom prst="rect">
            <a:avLst/>
          </a:prstGeom>
          <a:noFill/>
        </p:spPr>
        <p:txBody>
          <a:bodyPr wrap="square" rtlCol="0">
            <a:spAutoFit/>
          </a:bodyPr>
          <a:lstStyle/>
          <a:p>
            <a:r>
              <a:rPr lang="en-US" altLang="zh-CN" sz="2400" dirty="0" smtClean="0"/>
              <a:t>1, Components of signaling are often encoded by family of genes; multiple modifications exist, signaling crosstalk, feedback… </a:t>
            </a:r>
            <a:endParaRPr lang="zh-CN" altLang="en-US" sz="2400" dirty="0"/>
          </a:p>
        </p:txBody>
      </p:sp>
    </p:spTree>
    <p:extLst>
      <p:ext uri="{BB962C8B-B14F-4D97-AF65-F5344CB8AC3E}">
        <p14:creationId xmlns:p14="http://schemas.microsoft.com/office/powerpoint/2010/main" val="2017614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5080" y="2327255"/>
            <a:ext cx="7449312" cy="1311193"/>
          </a:xfrm>
          <a:prstGeom prst="rect">
            <a:avLst/>
          </a:prstGeom>
        </p:spPr>
        <p:txBody>
          <a:bodyPr wrap="square">
            <a:spAutoFit/>
          </a:bodyPr>
          <a:lstStyle/>
          <a:p>
            <a:pPr algn="ctr">
              <a:lnSpc>
                <a:spcPct val="150000"/>
              </a:lnSpc>
            </a:pPr>
            <a:r>
              <a:rPr lang="en-US" altLang="zh-CN" sz="2800" dirty="0">
                <a:solidFill>
                  <a:srgbClr val="1271FF"/>
                </a:solidFill>
                <a:latin typeface="ACaslonPro-Regular"/>
              </a:rPr>
              <a:t>6.2 The </a:t>
            </a:r>
            <a:r>
              <a:rPr lang="en-US" altLang="zh-CN" sz="2800" dirty="0" err="1">
                <a:solidFill>
                  <a:srgbClr val="1271FF"/>
                </a:solidFill>
                <a:latin typeface="ACaslonPro-Regular"/>
              </a:rPr>
              <a:t>Ras</a:t>
            </a:r>
            <a:r>
              <a:rPr lang="en-US" altLang="zh-CN" sz="2800" dirty="0">
                <a:solidFill>
                  <a:srgbClr val="1271FF"/>
                </a:solidFill>
                <a:latin typeface="ACaslonPro-Regular"/>
              </a:rPr>
              <a:t> protein stands in the middle of a </a:t>
            </a:r>
            <a:r>
              <a:rPr lang="en-US" altLang="zh-CN" sz="2800" dirty="0" smtClean="0">
                <a:solidFill>
                  <a:srgbClr val="1271FF"/>
                </a:solidFill>
                <a:latin typeface="ACaslonPro-Regular"/>
              </a:rPr>
              <a:t>complex signaling </a:t>
            </a:r>
            <a:r>
              <a:rPr lang="en-US" altLang="zh-CN" sz="2800" dirty="0">
                <a:solidFill>
                  <a:srgbClr val="1271FF"/>
                </a:solidFill>
                <a:latin typeface="ACaslonPro-Regular"/>
              </a:rPr>
              <a:t>cascade</a:t>
            </a:r>
            <a:endParaRPr lang="zh-CN" altLang="en-US" sz="2800" dirty="0"/>
          </a:p>
        </p:txBody>
      </p:sp>
    </p:spTree>
    <p:extLst>
      <p:ext uri="{BB962C8B-B14F-4D97-AF65-F5344CB8AC3E}">
        <p14:creationId xmlns:p14="http://schemas.microsoft.com/office/powerpoint/2010/main" val="164739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figure_0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728" y="350088"/>
            <a:ext cx="4143375" cy="626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715000" y="1469413"/>
            <a:ext cx="6035039" cy="4662815"/>
          </a:xfrm>
          <a:prstGeom prst="rect">
            <a:avLst/>
          </a:prstGeom>
        </p:spPr>
        <p:txBody>
          <a:bodyPr wrap="square">
            <a:spAutoFit/>
          </a:bodyPr>
          <a:lstStyle/>
          <a:p>
            <a:pPr>
              <a:lnSpc>
                <a:spcPct val="150000"/>
              </a:lnSpc>
            </a:pPr>
            <a:r>
              <a:rPr lang="en-US" altLang="zh-CN" dirty="0" smtClean="0">
                <a:latin typeface="FrutigerLTStd-Light"/>
              </a:rPr>
              <a:t>Study </a:t>
            </a:r>
            <a:r>
              <a:rPr lang="en-US" altLang="zh-CN" dirty="0">
                <a:latin typeface="FrutigerLTStd-Light"/>
              </a:rPr>
              <a:t>of the light-sensing units </a:t>
            </a:r>
            <a:r>
              <a:rPr lang="en-US" altLang="zh-CN" dirty="0" smtClean="0">
                <a:latin typeface="FrutigerLTStd-Light"/>
              </a:rPr>
              <a:t>in the </a:t>
            </a:r>
            <a:r>
              <a:rPr lang="en-US" altLang="zh-CN" i="1" dirty="0">
                <a:latin typeface="FrutigerLTStd-LightItalic"/>
              </a:rPr>
              <a:t>Drosophila melanogaster </a:t>
            </a:r>
            <a:r>
              <a:rPr lang="en-US" altLang="zh-CN" dirty="0">
                <a:latin typeface="FrutigerLTStd-Light"/>
              </a:rPr>
              <a:t>eye—the </a:t>
            </a:r>
            <a:r>
              <a:rPr lang="en-US" altLang="zh-CN" dirty="0" err="1" smtClean="0">
                <a:latin typeface="FrutigerLTStd-Light"/>
              </a:rPr>
              <a:t>ommatidia</a:t>
            </a:r>
            <a:r>
              <a:rPr lang="en-US" altLang="zh-CN" dirty="0" smtClean="0">
                <a:latin typeface="FrutigerLTStd-Light"/>
              </a:rPr>
              <a:t>(</a:t>
            </a:r>
            <a:r>
              <a:rPr lang="zh-CN" altLang="en-US" dirty="0"/>
              <a:t>小眼</a:t>
            </a:r>
            <a:r>
              <a:rPr lang="en-US" altLang="zh-CN" dirty="0" smtClean="0">
                <a:latin typeface="FrutigerLTStd-Light"/>
              </a:rPr>
              <a:t>)—</a:t>
            </a:r>
            <a:r>
              <a:rPr lang="en-US" altLang="zh-CN" dirty="0">
                <a:latin typeface="FrutigerLTStd-Light"/>
              </a:rPr>
              <a:t>revealed that </a:t>
            </a:r>
            <a:r>
              <a:rPr lang="en-US" altLang="zh-CN" dirty="0" smtClean="0">
                <a:latin typeface="FrutigerLTStd-Light"/>
              </a:rPr>
              <a:t>each</a:t>
            </a:r>
            <a:r>
              <a:rPr lang="zh-CN" altLang="en-US" dirty="0" smtClean="0">
                <a:latin typeface="FrutigerLTStd-Light"/>
              </a:rPr>
              <a:t> </a:t>
            </a:r>
            <a:r>
              <a:rPr lang="en-US" altLang="zh-CN" dirty="0" err="1" smtClean="0">
                <a:latin typeface="FrutigerLTStd-Light"/>
              </a:rPr>
              <a:t>ommatidium</a:t>
            </a:r>
            <a:r>
              <a:rPr lang="en-US" altLang="zh-CN" dirty="0" smtClean="0">
                <a:latin typeface="FrutigerLTStd-Light"/>
              </a:rPr>
              <a:t> </a:t>
            </a:r>
            <a:r>
              <a:rPr lang="en-US" altLang="zh-CN" dirty="0">
                <a:latin typeface="FrutigerLTStd-Light"/>
              </a:rPr>
              <a:t>is normally formed from a series of seven cells, with </a:t>
            </a:r>
            <a:r>
              <a:rPr lang="en-US" altLang="zh-CN" dirty="0" smtClean="0">
                <a:latin typeface="FrutigerLTStd-Light"/>
              </a:rPr>
              <a:t>six</a:t>
            </a:r>
            <a:r>
              <a:rPr lang="zh-CN" altLang="en-US" dirty="0" smtClean="0">
                <a:latin typeface="FrutigerLTStd-Light"/>
              </a:rPr>
              <a:t> </a:t>
            </a:r>
            <a:r>
              <a:rPr lang="en-US" altLang="zh-CN" dirty="0" smtClean="0">
                <a:latin typeface="FrutigerLTStd-Light"/>
              </a:rPr>
              <a:t>outer </a:t>
            </a:r>
            <a:r>
              <a:rPr lang="en-US" altLang="zh-CN" dirty="0">
                <a:latin typeface="FrutigerLTStd-Light"/>
              </a:rPr>
              <a:t>ones surrounding a seventh in the center, as seen in this </a:t>
            </a:r>
            <a:r>
              <a:rPr lang="en-US" altLang="zh-CN" dirty="0" smtClean="0">
                <a:latin typeface="FrutigerLTStd-Light"/>
              </a:rPr>
              <a:t>electron</a:t>
            </a:r>
            <a:r>
              <a:rPr lang="zh-CN" altLang="en-US" dirty="0" smtClean="0">
                <a:latin typeface="FrutigerLTStd-Light"/>
              </a:rPr>
              <a:t> </a:t>
            </a:r>
            <a:r>
              <a:rPr lang="en-US" altLang="zh-CN" dirty="0" smtClean="0">
                <a:latin typeface="FrutigerLTStd-Light"/>
              </a:rPr>
              <a:t>micrograph </a:t>
            </a:r>
            <a:r>
              <a:rPr lang="en-US" altLang="zh-CN" dirty="0">
                <a:latin typeface="FrutigerLTStd-Light"/>
              </a:rPr>
              <a:t>section (</a:t>
            </a:r>
            <a:r>
              <a:rPr lang="en-US" altLang="zh-CN" i="1" dirty="0">
                <a:latin typeface="FrutigerLTStd-LightItalic"/>
              </a:rPr>
              <a:t>upper panel</a:t>
            </a:r>
            <a:r>
              <a:rPr lang="en-US" altLang="zh-CN" dirty="0">
                <a:latin typeface="FrutigerLTStd-Light"/>
              </a:rPr>
              <a:t>). A fly </a:t>
            </a:r>
            <a:r>
              <a:rPr lang="en-US" altLang="zh-CN" dirty="0" smtClean="0">
                <a:latin typeface="FrutigerLTStd-Light"/>
              </a:rPr>
              <a:t>carrying </a:t>
            </a:r>
            <a:r>
              <a:rPr lang="en-US" altLang="zh-CN" dirty="0">
                <a:latin typeface="FrutigerLTStd-Light"/>
              </a:rPr>
              <a:t>the mutation in </a:t>
            </a:r>
            <a:r>
              <a:rPr lang="en-US" altLang="zh-CN" dirty="0" smtClean="0">
                <a:latin typeface="FrutigerLTStd-Light"/>
              </a:rPr>
              <a:t>the</a:t>
            </a:r>
            <a:r>
              <a:rPr lang="zh-CN" altLang="en-US" dirty="0" smtClean="0">
                <a:latin typeface="FrutigerLTStd-Light"/>
              </a:rPr>
              <a:t> </a:t>
            </a:r>
            <a:r>
              <a:rPr lang="en-US" altLang="zh-CN" dirty="0" smtClean="0">
                <a:latin typeface="FrutigerLTStd-Light"/>
              </a:rPr>
              <a:t>gene </a:t>
            </a:r>
            <a:r>
              <a:rPr lang="en-US" altLang="zh-CN" dirty="0">
                <a:latin typeface="FrutigerLTStd-Light"/>
              </a:rPr>
              <a:t>that came to be called </a:t>
            </a:r>
            <a:r>
              <a:rPr lang="en-US" altLang="zh-CN" i="1" dirty="0" err="1">
                <a:latin typeface="FrutigerLTStd-LightItalic"/>
              </a:rPr>
              <a:t>sevenless</a:t>
            </a:r>
            <a:r>
              <a:rPr lang="en-US" altLang="zh-CN" i="1" dirty="0">
                <a:latin typeface="FrutigerLTStd-LightItalic"/>
              </a:rPr>
              <a:t> </a:t>
            </a:r>
            <a:r>
              <a:rPr lang="en-US" altLang="zh-CN" dirty="0">
                <a:latin typeface="FrutigerLTStd-Light"/>
              </a:rPr>
              <a:t>produced </a:t>
            </a:r>
            <a:r>
              <a:rPr lang="en-US" altLang="zh-CN" dirty="0" err="1">
                <a:latin typeface="FrutigerLTStd-Light"/>
              </a:rPr>
              <a:t>ommatidia</a:t>
            </a:r>
            <a:r>
              <a:rPr lang="en-US" altLang="zh-CN" dirty="0">
                <a:latin typeface="FrutigerLTStd-Light"/>
              </a:rPr>
              <a:t> lacking </a:t>
            </a:r>
            <a:r>
              <a:rPr lang="en-US" altLang="zh-CN" dirty="0" smtClean="0">
                <a:latin typeface="FrutigerLTStd-Light"/>
              </a:rPr>
              <a:t>the</a:t>
            </a:r>
            <a:r>
              <a:rPr lang="zh-CN" altLang="en-US" dirty="0" smtClean="0">
                <a:latin typeface="FrutigerLTStd-Light"/>
              </a:rPr>
              <a:t> </a:t>
            </a:r>
            <a:r>
              <a:rPr lang="en-US" altLang="zh-CN" dirty="0" smtClean="0">
                <a:latin typeface="FrutigerLTStd-Light"/>
              </a:rPr>
              <a:t>seventh</a:t>
            </a:r>
            <a:r>
              <a:rPr lang="en-US" altLang="zh-CN" dirty="0">
                <a:latin typeface="FrutigerLTStd-Light"/>
              </a:rPr>
              <a:t>, central cell (</a:t>
            </a:r>
            <a:r>
              <a:rPr lang="en-US" altLang="zh-CN" i="1" dirty="0">
                <a:latin typeface="FrutigerLTStd-LightItalic"/>
              </a:rPr>
              <a:t>lower panel</a:t>
            </a:r>
            <a:r>
              <a:rPr lang="en-US" altLang="zh-CN" dirty="0">
                <a:latin typeface="FrutigerLTStd-Light"/>
              </a:rPr>
              <a:t>). Later, </a:t>
            </a:r>
            <a:r>
              <a:rPr lang="en-US" altLang="zh-CN" i="1" u="sng" dirty="0" err="1">
                <a:latin typeface="FrutigerLTStd-LightItalic"/>
              </a:rPr>
              <a:t>sevenless</a:t>
            </a:r>
            <a:r>
              <a:rPr lang="en-US" altLang="zh-CN" i="1" u="sng" dirty="0">
                <a:latin typeface="FrutigerLTStd-LightItalic"/>
              </a:rPr>
              <a:t> </a:t>
            </a:r>
            <a:r>
              <a:rPr lang="en-US" altLang="zh-CN" u="sng" dirty="0">
                <a:latin typeface="FrutigerLTStd-Light"/>
              </a:rPr>
              <a:t>was found to </a:t>
            </a:r>
            <a:r>
              <a:rPr lang="en-US" altLang="zh-CN" u="sng" dirty="0" smtClean="0">
                <a:latin typeface="FrutigerLTStd-Light"/>
              </a:rPr>
              <a:t>encode</a:t>
            </a:r>
            <a:r>
              <a:rPr lang="zh-CN" altLang="en-US" u="sng" dirty="0" smtClean="0">
                <a:latin typeface="FrutigerLTStd-Light"/>
              </a:rPr>
              <a:t> </a:t>
            </a:r>
            <a:r>
              <a:rPr lang="en-US" altLang="zh-CN" u="sng" dirty="0" smtClean="0">
                <a:latin typeface="FrutigerLTStd-Light"/>
              </a:rPr>
              <a:t>a </a:t>
            </a:r>
            <a:r>
              <a:rPr lang="en-US" altLang="zh-CN" u="sng" dirty="0">
                <a:latin typeface="FrutigerLTStd-Light"/>
              </a:rPr>
              <a:t>homolog of the </a:t>
            </a:r>
            <a:r>
              <a:rPr lang="en-US" altLang="zh-CN" u="sng" dirty="0" smtClean="0">
                <a:latin typeface="FrutigerLTStd-Light"/>
              </a:rPr>
              <a:t> mammalian </a:t>
            </a:r>
            <a:r>
              <a:rPr lang="en-US" altLang="zh-CN" u="sng" dirty="0">
                <a:latin typeface="FrutigerLTStd-Light"/>
              </a:rPr>
              <a:t>fibroblast growth factor </a:t>
            </a:r>
            <a:r>
              <a:rPr lang="en-US" altLang="zh-CN" u="sng" dirty="0">
                <a:solidFill>
                  <a:srgbClr val="FF0000"/>
                </a:solidFill>
                <a:latin typeface="FrutigerLTStd-Light"/>
              </a:rPr>
              <a:t>(FGF) receptor</a:t>
            </a:r>
            <a:r>
              <a:rPr lang="en-US" altLang="zh-CN" u="sng" dirty="0">
                <a:latin typeface="FrutigerLTStd-Light"/>
              </a:rPr>
              <a:t>.</a:t>
            </a:r>
            <a:endParaRPr lang="zh-CN" altLang="en-US" u="sng" dirty="0"/>
          </a:p>
        </p:txBody>
      </p:sp>
      <p:sp>
        <p:nvSpPr>
          <p:cNvPr id="2" name="Rectangle 1"/>
          <p:cNvSpPr/>
          <p:nvPr/>
        </p:nvSpPr>
        <p:spPr>
          <a:xfrm>
            <a:off x="5512819" y="521070"/>
            <a:ext cx="5626861" cy="461665"/>
          </a:xfrm>
          <a:prstGeom prst="rect">
            <a:avLst/>
          </a:prstGeom>
        </p:spPr>
        <p:txBody>
          <a:bodyPr wrap="none">
            <a:spAutoFit/>
          </a:bodyPr>
          <a:lstStyle/>
          <a:p>
            <a:r>
              <a:rPr lang="en-US" altLang="zh-CN" sz="2400" b="1" dirty="0">
                <a:solidFill>
                  <a:srgbClr val="1271FF"/>
                </a:solidFill>
                <a:latin typeface="FrutigerLTStd-Bold"/>
              </a:rPr>
              <a:t>Figure 6.5 </a:t>
            </a:r>
            <a:r>
              <a:rPr lang="en-US" altLang="zh-CN" sz="2400" b="1" dirty="0">
                <a:solidFill>
                  <a:srgbClr val="000000"/>
                </a:solidFill>
                <a:latin typeface="FrutigerLTStd-Bold"/>
              </a:rPr>
              <a:t>Structure of the fly eye</a:t>
            </a:r>
            <a:endParaRPr lang="zh-CN" altLang="en-US" sz="2400" dirty="0"/>
          </a:p>
        </p:txBody>
      </p:sp>
    </p:spTree>
    <p:extLst>
      <p:ext uri="{BB962C8B-B14F-4D97-AF65-F5344CB8AC3E}">
        <p14:creationId xmlns:p14="http://schemas.microsoft.com/office/powerpoint/2010/main" val="1476761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2050</TotalTime>
  <Words>4763</Words>
  <Application>Microsoft Office PowerPoint</Application>
  <PresentationFormat>Widescreen</PresentationFormat>
  <Paragraphs>271</Paragraphs>
  <Slides>76</Slides>
  <Notes>54</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0</vt:i4>
      </vt:variant>
      <vt:variant>
        <vt:lpstr>Slide Titles</vt:lpstr>
      </vt:variant>
      <vt:variant>
        <vt:i4>76</vt:i4>
      </vt:variant>
    </vt:vector>
  </HeadingPairs>
  <TitlesOfParts>
    <vt:vector size="94" baseType="lpstr">
      <vt:lpstr>ACaslonPro-Regular</vt:lpstr>
      <vt:lpstr>FrutigerLTStd-Bold</vt:lpstr>
      <vt:lpstr>FrutigerLTStd-Light</vt:lpstr>
      <vt:lpstr>FrutigerLTStd-LightItalic</vt:lpstr>
      <vt:lpstr>Roboto Slab</vt:lpstr>
      <vt:lpstr>TimesNewRomanPS-BoldMT</vt:lpstr>
      <vt:lpstr>TimesNewRomanPSMT</vt:lpstr>
      <vt:lpstr>UtopiaStd-Bold</vt:lpstr>
      <vt:lpstr>UtopiaStd-Italic</vt:lpstr>
      <vt:lpstr>UtopiaStd-Regular</vt:lpstr>
      <vt:lpstr>UtopiaStd-Semibold</vt:lpstr>
      <vt:lpstr>宋体</vt:lpstr>
      <vt:lpstr>Arial</vt:lpstr>
      <vt:lpstr>Calibri</vt:lpstr>
      <vt:lpstr>Calibri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LXS</dc:creator>
  <cp:lastModifiedBy>Windows 用户</cp:lastModifiedBy>
  <cp:revision>223</cp:revision>
  <dcterms:created xsi:type="dcterms:W3CDTF">2016-07-09T08:45:14Z</dcterms:created>
  <dcterms:modified xsi:type="dcterms:W3CDTF">2023-10-31T12:02:19Z</dcterms:modified>
</cp:coreProperties>
</file>